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80" r:id="rId2"/>
    <p:sldId id="261" r:id="rId3"/>
    <p:sldId id="264" r:id="rId4"/>
    <p:sldId id="260" r:id="rId5"/>
    <p:sldId id="267" r:id="rId6"/>
    <p:sldId id="257" r:id="rId7"/>
    <p:sldId id="258" r:id="rId8"/>
    <p:sldId id="281" r:id="rId9"/>
    <p:sldId id="273" r:id="rId10"/>
    <p:sldId id="268" r:id="rId11"/>
    <p:sldId id="272" r:id="rId12"/>
    <p:sldId id="266" r:id="rId13"/>
    <p:sldId id="269" r:id="rId14"/>
    <p:sldId id="277" r:id="rId15"/>
    <p:sldId id="270" r:id="rId16"/>
    <p:sldId id="274" r:id="rId17"/>
    <p:sldId id="279" r:id="rId18"/>
    <p:sldId id="276"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DA0A8A1-5AD8-9649-9900-3D9E371D0AB2}">
          <p14:sldIdLst>
            <p14:sldId id="280"/>
            <p14:sldId id="261"/>
            <p14:sldId id="264"/>
            <p14:sldId id="260"/>
            <p14:sldId id="267"/>
            <p14:sldId id="257"/>
            <p14:sldId id="258"/>
            <p14:sldId id="281"/>
            <p14:sldId id="273"/>
            <p14:sldId id="268"/>
            <p14:sldId id="272"/>
            <p14:sldId id="266"/>
            <p14:sldId id="269"/>
            <p14:sldId id="277"/>
            <p14:sldId id="270"/>
            <p14:sldId id="274"/>
            <p14:sldId id="279"/>
            <p14:sldId id="27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94660"/>
  </p:normalViewPr>
  <p:slideViewPr>
    <p:cSldViewPr snapToGrid="0" snapToObjects="1">
      <p:cViewPr>
        <p:scale>
          <a:sx n="125" d="100"/>
          <a:sy n="125" d="100"/>
        </p:scale>
        <p:origin x="-80" y="-141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2.pn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267661F-A8D9-B242-ADF5-2B630CCA0ADD}" type="datetimeFigureOut">
              <a:rPr lang="en-US" smtClean="0"/>
              <a:t>23/06/15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413FF1-D4FF-384C-A641-301B2FF5855E}" type="slidenum">
              <a:rPr lang="en-US" smtClean="0"/>
              <a:t>‹#›</a:t>
            </a:fld>
            <a:endParaRPr lang="en-US"/>
          </a:p>
        </p:txBody>
      </p:sp>
    </p:spTree>
    <p:extLst>
      <p:ext uri="{BB962C8B-B14F-4D97-AF65-F5344CB8AC3E}">
        <p14:creationId xmlns:p14="http://schemas.microsoft.com/office/powerpoint/2010/main" val="9949733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AF3933-7615-034E-8430-4762F36AECEF}" type="slidenum">
              <a:rPr lang="en-US" smtClean="0"/>
              <a:t>2</a:t>
            </a:fld>
            <a:endParaRPr lang="en-US"/>
          </a:p>
        </p:txBody>
      </p:sp>
    </p:spTree>
    <p:extLst>
      <p:ext uri="{BB962C8B-B14F-4D97-AF65-F5344CB8AC3E}">
        <p14:creationId xmlns:p14="http://schemas.microsoft.com/office/powerpoint/2010/main" val="650192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D50E3D5B-078A-BA4B-AABB-2FDA0595F429}" type="datetimeFigureOut">
              <a:rPr lang="en-US" smtClean="0"/>
              <a:t>23/06/15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2897413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D50E3D5B-078A-BA4B-AABB-2FDA0595F429}" type="datetimeFigureOut">
              <a:rPr lang="en-US" smtClean="0"/>
              <a:t>23/06/15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1820135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D50E3D5B-078A-BA4B-AABB-2FDA0595F429}" type="datetimeFigureOut">
              <a:rPr lang="en-US" smtClean="0"/>
              <a:t>23/06/15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2395030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D50E3D5B-078A-BA4B-AABB-2FDA0595F429}" type="datetimeFigureOut">
              <a:rPr lang="en-US" smtClean="0"/>
              <a:t>23/06/15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19147900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D50E3D5B-078A-BA4B-AABB-2FDA0595F429}" type="datetimeFigureOut">
              <a:rPr lang="en-US" smtClean="0"/>
              <a:t>23/06/15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32689287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D50E3D5B-078A-BA4B-AABB-2FDA0595F429}" type="datetimeFigureOut">
              <a:rPr lang="en-US" smtClean="0"/>
              <a:t>23/06/15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3157772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D50E3D5B-078A-BA4B-AABB-2FDA0595F429}" type="datetimeFigureOut">
              <a:rPr lang="en-US" smtClean="0"/>
              <a:t>23/06/15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21773019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D50E3D5B-078A-BA4B-AABB-2FDA0595F429}" type="datetimeFigureOut">
              <a:rPr lang="en-US" smtClean="0"/>
              <a:t>23/06/15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2927417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0E3D5B-078A-BA4B-AABB-2FDA0595F429}" type="datetimeFigureOut">
              <a:rPr lang="en-US" smtClean="0"/>
              <a:t>23/06/15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39047868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D50E3D5B-078A-BA4B-AABB-2FDA0595F429}" type="datetimeFigureOut">
              <a:rPr lang="en-US" smtClean="0"/>
              <a:t>23/06/15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2471073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D50E3D5B-078A-BA4B-AABB-2FDA0595F429}" type="datetimeFigureOut">
              <a:rPr lang="en-US" smtClean="0"/>
              <a:t>23/06/15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2D2B5F-420D-D741-89B5-F2BFF3C114DB}" type="slidenum">
              <a:rPr lang="en-US" smtClean="0"/>
              <a:t>‹#›</a:t>
            </a:fld>
            <a:endParaRPr lang="en-US"/>
          </a:p>
        </p:txBody>
      </p:sp>
    </p:spTree>
    <p:extLst>
      <p:ext uri="{BB962C8B-B14F-4D97-AF65-F5344CB8AC3E}">
        <p14:creationId xmlns:p14="http://schemas.microsoft.com/office/powerpoint/2010/main" val="12615275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0E3D5B-078A-BA4B-AABB-2FDA0595F429}" type="datetimeFigureOut">
              <a:rPr lang="en-US" smtClean="0"/>
              <a:t>23/06/15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2D2B5F-420D-D741-89B5-F2BFF3C114DB}" type="slidenum">
              <a:rPr lang="en-US" smtClean="0"/>
              <a:t>‹#›</a:t>
            </a:fld>
            <a:endParaRPr lang="en-US"/>
          </a:p>
        </p:txBody>
      </p:sp>
    </p:spTree>
    <p:extLst>
      <p:ext uri="{BB962C8B-B14F-4D97-AF65-F5344CB8AC3E}">
        <p14:creationId xmlns:p14="http://schemas.microsoft.com/office/powerpoint/2010/main" val="27452568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jpg"/><Relationship Id="rId5" Type="http://schemas.openxmlformats.org/officeDocument/2006/relationships/image" Target="../media/image6.jpg"/><Relationship Id="rId6" Type="http://schemas.openxmlformats.org/officeDocument/2006/relationships/image" Target="../media/image7.jpg"/><Relationship Id="rId7" Type="http://schemas.openxmlformats.org/officeDocument/2006/relationships/image" Target="../media/image1.emf"/><Relationship Id="rId1" Type="http://schemas.openxmlformats.org/officeDocument/2006/relationships/slideLayout" Target="../slideLayouts/slideLayout7.xml"/><Relationship Id="rId2"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799" y="690880"/>
            <a:ext cx="8051801" cy="4328160"/>
          </a:xfrm>
        </p:spPr>
        <p:txBody>
          <a:bodyPr>
            <a:noAutofit/>
          </a:bodyPr>
          <a:lstStyle/>
          <a:p>
            <a:pPr algn="l">
              <a:lnSpc>
                <a:spcPct val="90000"/>
              </a:lnSpc>
              <a:spcBef>
                <a:spcPts val="0"/>
              </a:spcBef>
            </a:pPr>
            <a:r>
              <a:rPr lang="en-US" sz="8000" spc="300" dirty="0" smtClean="0">
                <a:solidFill>
                  <a:schemeClr val="bg1"/>
                </a:solidFill>
                <a:latin typeface="Helvetica"/>
                <a:cs typeface="Helvetica"/>
              </a:rPr>
              <a:t>Software…</a:t>
            </a:r>
            <a:br>
              <a:rPr lang="en-US" sz="8000" spc="300" dirty="0" smtClean="0">
                <a:solidFill>
                  <a:schemeClr val="bg1"/>
                </a:solidFill>
                <a:latin typeface="Helvetica"/>
                <a:cs typeface="Helvetica"/>
              </a:rPr>
            </a:br>
            <a:r>
              <a:rPr lang="en-US" sz="8000" spc="300" dirty="0" smtClean="0">
                <a:solidFill>
                  <a:schemeClr val="bg1"/>
                </a:solidFill>
                <a:latin typeface="Helvetica"/>
                <a:cs typeface="Helvetica"/>
              </a:rPr>
              <a:t>and the people who create it</a:t>
            </a:r>
            <a:endParaRPr lang="en-US" sz="8000" spc="300" dirty="0">
              <a:solidFill>
                <a:schemeClr val="bg1"/>
              </a:solidFill>
              <a:latin typeface="Helvetica"/>
              <a:cs typeface="Helvetica"/>
            </a:endParaRPr>
          </a:p>
        </p:txBody>
      </p:sp>
      <p:sp>
        <p:nvSpPr>
          <p:cNvPr id="3" name="Subtitle 2"/>
          <p:cNvSpPr>
            <a:spLocks noGrp="1"/>
          </p:cNvSpPr>
          <p:nvPr>
            <p:ph type="subTitle" idx="1"/>
          </p:nvPr>
        </p:nvSpPr>
        <p:spPr>
          <a:xfrm>
            <a:off x="726770" y="5558860"/>
            <a:ext cx="3898295" cy="1197431"/>
          </a:xfrm>
        </p:spPr>
        <p:txBody>
          <a:bodyPr>
            <a:noAutofit/>
          </a:bodyPr>
          <a:lstStyle/>
          <a:p>
            <a:pPr algn="l"/>
            <a:r>
              <a:rPr lang="en-US" sz="2000" dirty="0">
                <a:solidFill>
                  <a:schemeClr val="bg1"/>
                </a:solidFill>
                <a:latin typeface="Helvetica Light"/>
                <a:cs typeface="Helvetica Light"/>
              </a:rPr>
              <a:t>Simon </a:t>
            </a:r>
            <a:r>
              <a:rPr lang="en-US" sz="2000" dirty="0" smtClean="0">
                <a:solidFill>
                  <a:schemeClr val="bg1"/>
                </a:solidFill>
                <a:latin typeface="Helvetica Light"/>
                <a:cs typeface="Helvetica Light"/>
              </a:rPr>
              <a:t>Hettrick</a:t>
            </a:r>
          </a:p>
          <a:p>
            <a:pPr algn="l"/>
            <a:r>
              <a:rPr lang="en-US" sz="1400" dirty="0" smtClean="0">
                <a:solidFill>
                  <a:schemeClr val="bg1"/>
                </a:solidFill>
                <a:latin typeface="Helvetica Light"/>
                <a:cs typeface="Helvetica Light"/>
              </a:rPr>
              <a:t>Deputy Director</a:t>
            </a:r>
            <a:endParaRPr lang="en-US" sz="1400" dirty="0">
              <a:solidFill>
                <a:schemeClr val="bg1"/>
              </a:solidFill>
              <a:latin typeface="Helvetica Light"/>
              <a:cs typeface="Helvetica Light"/>
            </a:endParaRPr>
          </a:p>
          <a:p>
            <a:pPr algn="l"/>
            <a:r>
              <a:rPr lang="en-US" sz="1400" dirty="0">
                <a:solidFill>
                  <a:schemeClr val="bg1"/>
                </a:solidFill>
                <a:latin typeface="Helvetica Light"/>
                <a:cs typeface="Helvetica Light"/>
              </a:rPr>
              <a:t>ORCID: 0000-0002-6809-5195</a:t>
            </a:r>
          </a:p>
        </p:txBody>
      </p:sp>
      <p:pic>
        <p:nvPicPr>
          <p:cNvPr id="5" name="Picture 4" descr="SSI_LogoWhite.ep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79239" y="5687579"/>
            <a:ext cx="2599045" cy="735421"/>
          </a:xfrm>
          <a:prstGeom prst="rect">
            <a:avLst/>
          </a:prstGeom>
        </p:spPr>
      </p:pic>
    </p:spTree>
    <p:extLst>
      <p:ext uri="{BB962C8B-B14F-4D97-AF65-F5344CB8AC3E}">
        <p14:creationId xmlns:p14="http://schemas.microsoft.com/office/powerpoint/2010/main" val="266671178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560763" y="5315635"/>
            <a:ext cx="2286000" cy="646331"/>
          </a:xfrm>
          <a:prstGeom prst="rect">
            <a:avLst/>
          </a:prstGeom>
        </p:spPr>
        <p:txBody>
          <a:bodyPr>
            <a:spAutoFit/>
          </a:bodyPr>
          <a:lstStyle/>
          <a:p>
            <a:r>
              <a:rPr lang="en-US" dirty="0"/>
              <a:t>file:///.file/id=6571367.51409934</a:t>
            </a:r>
          </a:p>
        </p:txBody>
      </p:sp>
      <p:pic>
        <p:nvPicPr>
          <p:cNvPr id="5" name="Picture 4" descr="Software names from 2014 survey.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0"/>
            <a:ext cx="6851142" cy="6858000"/>
          </a:xfrm>
          <a:prstGeom prst="rect">
            <a:avLst/>
          </a:prstGeom>
        </p:spPr>
      </p:pic>
    </p:spTree>
    <p:extLst>
      <p:ext uri="{BB962C8B-B14F-4D97-AF65-F5344CB8AC3E}">
        <p14:creationId xmlns:p14="http://schemas.microsoft.com/office/powerpoint/2010/main" val="356959691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96148" y="1449837"/>
            <a:ext cx="8071556" cy="3046988"/>
          </a:xfrm>
          <a:prstGeom prst="rect">
            <a:avLst/>
          </a:prstGeom>
          <a:noFill/>
        </p:spPr>
        <p:txBody>
          <a:bodyPr wrap="square" rtlCol="0">
            <a:spAutoFit/>
          </a:bodyPr>
          <a:lstStyle/>
          <a:p>
            <a:pPr algn="ctr"/>
            <a:r>
              <a:rPr lang="en-US" sz="9600" dirty="0" smtClean="0">
                <a:solidFill>
                  <a:srgbClr val="FFFFFF"/>
                </a:solidFill>
                <a:latin typeface="Helvetica"/>
                <a:cs typeface="Helvetica"/>
              </a:rPr>
              <a:t>W</a:t>
            </a:r>
            <a:r>
              <a:rPr lang="en-US" sz="9600" dirty="0" smtClean="0">
                <a:solidFill>
                  <a:srgbClr val="FFFFFF"/>
                </a:solidFill>
                <a:latin typeface="Helvetica"/>
                <a:cs typeface="Helvetica"/>
              </a:rPr>
              <a:t>ho’s </a:t>
            </a:r>
            <a:r>
              <a:rPr lang="en-US" sz="9600" dirty="0" smtClean="0">
                <a:solidFill>
                  <a:srgbClr val="FFFFFF"/>
                </a:solidFill>
                <a:latin typeface="Helvetica"/>
                <a:cs typeface="Helvetica"/>
              </a:rPr>
              <a:t>doing the work?</a:t>
            </a:r>
          </a:p>
        </p:txBody>
      </p:sp>
    </p:spTree>
    <p:extLst>
      <p:ext uri="{BB962C8B-B14F-4D97-AF65-F5344CB8AC3E}">
        <p14:creationId xmlns:p14="http://schemas.microsoft.com/office/powerpoint/2010/main" val="227709017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02078" y="1297072"/>
            <a:ext cx="8071556" cy="3785652"/>
          </a:xfrm>
          <a:prstGeom prst="rect">
            <a:avLst/>
          </a:prstGeom>
          <a:noFill/>
        </p:spPr>
        <p:txBody>
          <a:bodyPr wrap="square" rtlCol="0">
            <a:spAutoFit/>
          </a:bodyPr>
          <a:lstStyle/>
          <a:p>
            <a:pPr algn="ctr"/>
            <a:r>
              <a:rPr lang="en-US" sz="4800" i="1" dirty="0" smtClean="0">
                <a:solidFill>
                  <a:srgbClr val="FFFFFF"/>
                </a:solidFill>
                <a:latin typeface="Helvetica"/>
                <a:cs typeface="Helvetica"/>
              </a:rPr>
              <a:t>That person who knows a lot about research but mainly does software development because that’s the bit of research they </a:t>
            </a:r>
            <a:r>
              <a:rPr lang="en-US" sz="4800" i="1" dirty="0" smtClean="0">
                <a:solidFill>
                  <a:srgbClr val="FFFFFF"/>
                </a:solidFill>
                <a:latin typeface="Helvetica"/>
                <a:cs typeface="Helvetica"/>
              </a:rPr>
              <a:t>seem to prefer</a:t>
            </a:r>
            <a:endParaRPr lang="en-US" sz="1050" i="1" dirty="0">
              <a:solidFill>
                <a:srgbClr val="FFFFFF"/>
              </a:solidFill>
              <a:latin typeface="Helvetica"/>
              <a:cs typeface="Helvetica"/>
            </a:endParaRPr>
          </a:p>
        </p:txBody>
      </p:sp>
    </p:spTree>
    <p:extLst>
      <p:ext uri="{BB962C8B-B14F-4D97-AF65-F5344CB8AC3E}">
        <p14:creationId xmlns:p14="http://schemas.microsoft.com/office/powerpoint/2010/main" val="37525164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587037" y="406023"/>
            <a:ext cx="3697111" cy="80699241"/>
          </a:xfrm>
          <a:prstGeom prst="rect">
            <a:avLst/>
          </a:prstGeom>
          <a:noFill/>
        </p:spPr>
        <p:txBody>
          <a:bodyPr wrap="square" rtlCol="0">
            <a:spAutoFit/>
          </a:bodyPr>
          <a:lstStyle/>
          <a:p>
            <a:r>
              <a:rPr lang="en-US" dirty="0">
                <a:solidFill>
                  <a:srgbClr val="FFFFFF"/>
                </a:solidFill>
                <a:latin typeface="Helvetica"/>
                <a:cs typeface="Helvetica"/>
              </a:rPr>
              <a:t>Analyst Developer</a:t>
            </a:r>
          </a:p>
          <a:p>
            <a:r>
              <a:rPr lang="en-US" dirty="0">
                <a:solidFill>
                  <a:srgbClr val="FFFFFF"/>
                </a:solidFill>
                <a:latin typeface="Helvetica"/>
                <a:cs typeface="Helvetica"/>
              </a:rPr>
              <a:t>Analyst Programmer</a:t>
            </a:r>
          </a:p>
          <a:p>
            <a:r>
              <a:rPr lang="en-US" dirty="0">
                <a:solidFill>
                  <a:srgbClr val="FFFFFF"/>
                </a:solidFill>
                <a:latin typeface="Helvetica"/>
                <a:cs typeface="Helvetica"/>
              </a:rPr>
              <a:t>Analyst Programmer - SITS (x 3)</a:t>
            </a:r>
          </a:p>
          <a:p>
            <a:r>
              <a:rPr lang="en-US" dirty="0">
                <a:solidFill>
                  <a:srgbClr val="FFFFFF"/>
                </a:solidFill>
                <a:latin typeface="Helvetica"/>
                <a:cs typeface="Helvetica"/>
              </a:rPr>
              <a:t>Analyst/Programmer</a:t>
            </a:r>
          </a:p>
          <a:p>
            <a:r>
              <a:rPr lang="en-US" dirty="0">
                <a:solidFill>
                  <a:srgbClr val="FFFFFF"/>
                </a:solidFill>
                <a:latin typeface="Helvetica"/>
                <a:cs typeface="Helvetica"/>
              </a:rPr>
              <a:t>Applications Developer</a:t>
            </a:r>
          </a:p>
          <a:p>
            <a:r>
              <a:rPr lang="en-US" dirty="0">
                <a:solidFill>
                  <a:srgbClr val="FFFFFF"/>
                </a:solidFill>
                <a:latin typeface="Helvetica"/>
                <a:cs typeface="Helvetica"/>
              </a:rPr>
              <a:t>Applied Scientist</a:t>
            </a:r>
          </a:p>
          <a:p>
            <a:r>
              <a:rPr lang="en-US" dirty="0">
                <a:solidFill>
                  <a:srgbClr val="FFFFFF"/>
                </a:solidFill>
                <a:latin typeface="Helvetica"/>
                <a:cs typeface="Helvetica"/>
              </a:rPr>
              <a:t>Architectural Robotics Developer</a:t>
            </a:r>
          </a:p>
          <a:p>
            <a:r>
              <a:rPr lang="en-US" dirty="0">
                <a:solidFill>
                  <a:srgbClr val="FFFFFF"/>
                </a:solidFill>
                <a:latin typeface="Helvetica"/>
                <a:cs typeface="Helvetica"/>
              </a:rPr>
              <a:t>Assistant Data Programmer</a:t>
            </a:r>
          </a:p>
          <a:p>
            <a:r>
              <a:rPr lang="en-US" dirty="0">
                <a:solidFill>
                  <a:srgbClr val="FFFFFF"/>
                </a:solidFill>
                <a:latin typeface="Helvetica"/>
                <a:cs typeface="Helvetica"/>
              </a:rPr>
              <a:t>Assistant Project Manager</a:t>
            </a:r>
          </a:p>
          <a:p>
            <a:r>
              <a:rPr lang="en-US" dirty="0">
                <a:solidFill>
                  <a:srgbClr val="FFFFFF"/>
                </a:solidFill>
                <a:latin typeface="Helvetica"/>
                <a:cs typeface="Helvetica"/>
              </a:rPr>
              <a:t>Atmospheric Correction and </a:t>
            </a:r>
            <a:r>
              <a:rPr lang="en-US" dirty="0" err="1">
                <a:solidFill>
                  <a:srgbClr val="FFFFFF"/>
                </a:solidFill>
                <a:latin typeface="Helvetica"/>
                <a:cs typeface="Helvetica"/>
              </a:rPr>
              <a:t>Radiative</a:t>
            </a:r>
            <a:r>
              <a:rPr lang="en-US" dirty="0">
                <a:solidFill>
                  <a:srgbClr val="FFFFFF"/>
                </a:solidFill>
                <a:latin typeface="Helvetica"/>
                <a:cs typeface="Helvetica"/>
              </a:rPr>
              <a:t> Transfer Model Scientist</a:t>
            </a:r>
          </a:p>
          <a:p>
            <a:r>
              <a:rPr lang="en-US" dirty="0">
                <a:solidFill>
                  <a:srgbClr val="FFFFFF"/>
                </a:solidFill>
                <a:latin typeface="Helvetica"/>
                <a:cs typeface="Helvetica"/>
              </a:rPr>
              <a:t>Audio Software Developer - KTP Associate</a:t>
            </a:r>
          </a:p>
          <a:p>
            <a:r>
              <a:rPr lang="en-US" dirty="0" err="1">
                <a:solidFill>
                  <a:srgbClr val="FFFFFF"/>
                </a:solidFill>
                <a:latin typeface="Helvetica"/>
                <a:cs typeface="Helvetica"/>
              </a:rPr>
              <a:t>Bioinformatician</a:t>
            </a:r>
            <a:endParaRPr lang="en-US" dirty="0">
              <a:solidFill>
                <a:srgbClr val="FFFFFF"/>
              </a:solidFill>
              <a:latin typeface="Helvetica"/>
              <a:cs typeface="Helvetica"/>
            </a:endParaRPr>
          </a:p>
          <a:p>
            <a:r>
              <a:rPr lang="en-US" dirty="0" err="1">
                <a:solidFill>
                  <a:srgbClr val="FFFFFF"/>
                </a:solidFill>
                <a:latin typeface="Helvetica"/>
                <a:cs typeface="Helvetica"/>
              </a:rPr>
              <a:t>Bioinformatician</a:t>
            </a:r>
            <a:r>
              <a:rPr lang="en-US" dirty="0">
                <a:solidFill>
                  <a:srgbClr val="FFFFFF"/>
                </a:solidFill>
                <a:latin typeface="Helvetica"/>
                <a:cs typeface="Helvetica"/>
              </a:rPr>
              <a:t> In Potato Genomics and Genetics</a:t>
            </a:r>
          </a:p>
          <a:p>
            <a:r>
              <a:rPr lang="en-US" dirty="0" err="1">
                <a:solidFill>
                  <a:srgbClr val="FFFFFF"/>
                </a:solidFill>
                <a:latin typeface="Helvetica"/>
                <a:cs typeface="Helvetica"/>
              </a:rPr>
              <a:t>Bioinformatician</a:t>
            </a:r>
            <a:r>
              <a:rPr lang="en-US" dirty="0">
                <a:solidFill>
                  <a:srgbClr val="FFFFFF"/>
                </a:solidFill>
                <a:latin typeface="Helvetica"/>
                <a:cs typeface="Helvetica"/>
              </a:rPr>
              <a:t>/Computational </a:t>
            </a:r>
            <a:r>
              <a:rPr lang="en-US" dirty="0" err="1">
                <a:solidFill>
                  <a:srgbClr val="FFFFFF"/>
                </a:solidFill>
                <a:latin typeface="Helvetica"/>
                <a:cs typeface="Helvetica"/>
              </a:rPr>
              <a:t>Bioscientist</a:t>
            </a:r>
            <a:r>
              <a:rPr lang="en-US" dirty="0">
                <a:solidFill>
                  <a:srgbClr val="FFFFFF"/>
                </a:solidFill>
                <a:latin typeface="Helvetica"/>
                <a:cs typeface="Helvetica"/>
              </a:rPr>
              <a:t> in Microbiology</a:t>
            </a:r>
          </a:p>
          <a:p>
            <a:r>
              <a:rPr lang="en-US" dirty="0" err="1">
                <a:solidFill>
                  <a:srgbClr val="FFFFFF"/>
                </a:solidFill>
                <a:latin typeface="Helvetica"/>
                <a:cs typeface="Helvetica"/>
              </a:rPr>
              <a:t>Bioinformaticians</a:t>
            </a:r>
            <a:endParaRPr lang="en-US" dirty="0">
              <a:solidFill>
                <a:srgbClr val="FFFFFF"/>
              </a:solidFill>
              <a:latin typeface="Helvetica"/>
              <a:cs typeface="Helvetica"/>
            </a:endParaRPr>
          </a:p>
          <a:p>
            <a:r>
              <a:rPr lang="en-US" dirty="0">
                <a:solidFill>
                  <a:srgbClr val="FFFFFF"/>
                </a:solidFill>
                <a:latin typeface="Helvetica"/>
                <a:cs typeface="Helvetica"/>
              </a:rPr>
              <a:t>Bioinformatics Analyst</a:t>
            </a:r>
          </a:p>
          <a:p>
            <a:r>
              <a:rPr lang="en-US" dirty="0">
                <a:solidFill>
                  <a:srgbClr val="FFFFFF"/>
                </a:solidFill>
                <a:latin typeface="Helvetica"/>
                <a:cs typeface="Helvetica"/>
              </a:rPr>
              <a:t>Bioinformatics Postdoctoral Researcher</a:t>
            </a:r>
          </a:p>
          <a:p>
            <a:r>
              <a:rPr lang="en-US" dirty="0">
                <a:solidFill>
                  <a:srgbClr val="FFFFFF"/>
                </a:solidFill>
                <a:latin typeface="Helvetica"/>
                <a:cs typeface="Helvetica"/>
              </a:rPr>
              <a:t>Bioinformatics scientist</a:t>
            </a:r>
          </a:p>
          <a:p>
            <a:r>
              <a:rPr lang="en-US" dirty="0">
                <a:solidFill>
                  <a:srgbClr val="FFFFFF"/>
                </a:solidFill>
                <a:latin typeface="Helvetica"/>
                <a:cs typeface="Helvetica"/>
              </a:rPr>
              <a:t>Biometric Software Systems Developer</a:t>
            </a:r>
          </a:p>
          <a:p>
            <a:r>
              <a:rPr lang="en-US" dirty="0" err="1">
                <a:solidFill>
                  <a:srgbClr val="FFFFFF"/>
                </a:solidFill>
                <a:latin typeface="Helvetica"/>
                <a:cs typeface="Helvetica"/>
              </a:rPr>
              <a:t>Biorespository</a:t>
            </a:r>
            <a:r>
              <a:rPr lang="en-US" dirty="0">
                <a:solidFill>
                  <a:srgbClr val="FFFFFF"/>
                </a:solidFill>
                <a:latin typeface="Helvetica"/>
                <a:cs typeface="Helvetica"/>
              </a:rPr>
              <a:t> Software Developer</a:t>
            </a:r>
          </a:p>
          <a:p>
            <a:r>
              <a:rPr lang="en-US" dirty="0">
                <a:solidFill>
                  <a:srgbClr val="FFFFFF"/>
                </a:solidFill>
                <a:latin typeface="Helvetica"/>
                <a:cs typeface="Helvetica"/>
              </a:rPr>
              <a:t>C++ / 3D Graphics Software Engineer</a:t>
            </a:r>
          </a:p>
          <a:p>
            <a:r>
              <a:rPr lang="en-US" dirty="0">
                <a:solidFill>
                  <a:srgbClr val="FFFFFF"/>
                </a:solidFill>
                <a:latin typeface="Helvetica"/>
                <a:cs typeface="Helvetica"/>
              </a:rPr>
              <a:t>Casebooks Project Editor (Research Assistant/Associate)</a:t>
            </a:r>
          </a:p>
          <a:p>
            <a:r>
              <a:rPr lang="en-US" dirty="0">
                <a:solidFill>
                  <a:srgbClr val="FFFFFF"/>
                </a:solidFill>
                <a:latin typeface="Helvetica"/>
                <a:cs typeface="Helvetica"/>
              </a:rPr>
              <a:t>Climate Researcher (Research Associate)</a:t>
            </a:r>
          </a:p>
          <a:p>
            <a:r>
              <a:rPr lang="en-US" dirty="0">
                <a:solidFill>
                  <a:srgbClr val="FFFFFF"/>
                </a:solidFill>
                <a:latin typeface="Helvetica"/>
                <a:cs typeface="Helvetica"/>
              </a:rPr>
              <a:t>Clinical Study Programmer</a:t>
            </a:r>
          </a:p>
          <a:p>
            <a:r>
              <a:rPr lang="en-US" dirty="0" err="1">
                <a:solidFill>
                  <a:srgbClr val="FFFFFF"/>
                </a:solidFill>
                <a:latin typeface="Helvetica"/>
                <a:cs typeface="Helvetica"/>
              </a:rPr>
              <a:t>CoMPLEX</a:t>
            </a:r>
            <a:r>
              <a:rPr lang="en-US" dirty="0">
                <a:solidFill>
                  <a:srgbClr val="FFFFFF"/>
                </a:solidFill>
                <a:latin typeface="Helvetica"/>
                <a:cs typeface="Helvetica"/>
              </a:rPr>
              <a:t> Research Associate</a:t>
            </a:r>
          </a:p>
          <a:p>
            <a:r>
              <a:rPr lang="en-US" dirty="0">
                <a:solidFill>
                  <a:srgbClr val="FFFFFF"/>
                </a:solidFill>
                <a:latin typeface="Helvetica"/>
                <a:cs typeface="Helvetica"/>
              </a:rPr>
              <a:t>Computational Biologist / </a:t>
            </a:r>
            <a:r>
              <a:rPr lang="en-US" dirty="0" err="1">
                <a:solidFill>
                  <a:srgbClr val="FFFFFF"/>
                </a:solidFill>
                <a:latin typeface="Helvetica"/>
                <a:cs typeface="Helvetica"/>
              </a:rPr>
              <a:t>Bioinformatician</a:t>
            </a:r>
            <a:endParaRPr lang="en-US" dirty="0">
              <a:solidFill>
                <a:srgbClr val="FFFFFF"/>
              </a:solidFill>
              <a:latin typeface="Helvetica"/>
              <a:cs typeface="Helvetica"/>
            </a:endParaRPr>
          </a:p>
          <a:p>
            <a:r>
              <a:rPr lang="en-US" dirty="0">
                <a:solidFill>
                  <a:srgbClr val="FFFFFF"/>
                </a:solidFill>
                <a:latin typeface="Helvetica"/>
                <a:cs typeface="Helvetica"/>
              </a:rPr>
              <a:t>Computational Scientist</a:t>
            </a:r>
          </a:p>
          <a:p>
            <a:r>
              <a:rPr lang="en-US" dirty="0">
                <a:solidFill>
                  <a:srgbClr val="FFFFFF"/>
                </a:solidFill>
                <a:latin typeface="Helvetica"/>
                <a:cs typeface="Helvetica"/>
              </a:rPr>
              <a:t>Computational Scientist in Computational Fluid Dynamics &amp; Industrial Applications</a:t>
            </a:r>
          </a:p>
          <a:p>
            <a:r>
              <a:rPr lang="en-US" dirty="0">
                <a:solidFill>
                  <a:srgbClr val="FFFFFF"/>
                </a:solidFill>
                <a:latin typeface="Helvetica"/>
                <a:cs typeface="Helvetica"/>
              </a:rPr>
              <a:t>Computational Scientist in Structural Mechanics and Industrial Applications</a:t>
            </a:r>
          </a:p>
          <a:p>
            <a:r>
              <a:rPr lang="en-US" dirty="0">
                <a:solidFill>
                  <a:srgbClr val="FFFFFF"/>
                </a:solidFill>
                <a:latin typeface="Helvetica"/>
                <a:cs typeface="Helvetica"/>
              </a:rPr>
              <a:t>Computer Scientist</a:t>
            </a:r>
          </a:p>
          <a:p>
            <a:r>
              <a:rPr lang="en-US" dirty="0">
                <a:solidFill>
                  <a:srgbClr val="FFFFFF"/>
                </a:solidFill>
                <a:latin typeface="Helvetica"/>
                <a:cs typeface="Helvetica"/>
              </a:rPr>
              <a:t>Computer Vision Researcher</a:t>
            </a:r>
          </a:p>
          <a:p>
            <a:r>
              <a:rPr lang="en-US" dirty="0">
                <a:solidFill>
                  <a:srgbClr val="FFFFFF"/>
                </a:solidFill>
                <a:latin typeface="Helvetica"/>
                <a:cs typeface="Helvetica"/>
              </a:rPr>
              <a:t>Content Developer/Programmer</a:t>
            </a:r>
          </a:p>
          <a:p>
            <a:r>
              <a:rPr lang="en-US" dirty="0">
                <a:solidFill>
                  <a:srgbClr val="FFFFFF"/>
                </a:solidFill>
                <a:latin typeface="Helvetica"/>
                <a:cs typeface="Helvetica"/>
              </a:rPr>
              <a:t>Control Engineer-IMG - 3 posts</a:t>
            </a:r>
          </a:p>
          <a:p>
            <a:r>
              <a:rPr lang="en-US" dirty="0" err="1">
                <a:solidFill>
                  <a:srgbClr val="FFFFFF"/>
                </a:solidFill>
                <a:latin typeface="Helvetica"/>
                <a:cs typeface="Helvetica"/>
              </a:rPr>
              <a:t>CREATe</a:t>
            </a:r>
            <a:r>
              <a:rPr lang="en-US" dirty="0">
                <a:solidFill>
                  <a:srgbClr val="FFFFFF"/>
                </a:solidFill>
                <a:latin typeface="Helvetica"/>
                <a:cs typeface="Helvetica"/>
              </a:rPr>
              <a:t> Data Specialist</a:t>
            </a:r>
          </a:p>
          <a:p>
            <a:r>
              <a:rPr lang="en-US" dirty="0">
                <a:solidFill>
                  <a:srgbClr val="FFFFFF"/>
                </a:solidFill>
                <a:latin typeface="Helvetica"/>
                <a:cs typeface="Helvetica"/>
              </a:rPr>
              <a:t>Data Analyst</a:t>
            </a:r>
          </a:p>
          <a:p>
            <a:r>
              <a:rPr lang="en-US" dirty="0">
                <a:solidFill>
                  <a:srgbClr val="FFFFFF"/>
                </a:solidFill>
                <a:latin typeface="Helvetica"/>
                <a:cs typeface="Helvetica"/>
              </a:rPr>
              <a:t>Data Integration Coordinator</a:t>
            </a:r>
          </a:p>
          <a:p>
            <a:r>
              <a:rPr lang="en-US" dirty="0">
                <a:solidFill>
                  <a:srgbClr val="FFFFFF"/>
                </a:solidFill>
                <a:latin typeface="Helvetica"/>
                <a:cs typeface="Helvetica"/>
              </a:rPr>
              <a:t>Data Manager x3</a:t>
            </a:r>
          </a:p>
          <a:p>
            <a:r>
              <a:rPr lang="en-US" dirty="0">
                <a:solidFill>
                  <a:srgbClr val="FFFFFF"/>
                </a:solidFill>
                <a:latin typeface="Helvetica"/>
                <a:cs typeface="Helvetica"/>
              </a:rPr>
              <a:t>Database and Software Engineer</a:t>
            </a:r>
          </a:p>
          <a:p>
            <a:r>
              <a:rPr lang="en-US" dirty="0">
                <a:solidFill>
                  <a:srgbClr val="FFFFFF"/>
                </a:solidFill>
                <a:latin typeface="Helvetica"/>
                <a:cs typeface="Helvetica"/>
              </a:rPr>
              <a:t>Database Manager/Researcher</a:t>
            </a:r>
          </a:p>
          <a:p>
            <a:r>
              <a:rPr lang="en-US" dirty="0">
                <a:solidFill>
                  <a:srgbClr val="FFFFFF"/>
                </a:solidFill>
                <a:latin typeface="Helvetica"/>
                <a:cs typeface="Helvetica"/>
              </a:rPr>
              <a:t>Database Programmer</a:t>
            </a:r>
          </a:p>
          <a:p>
            <a:r>
              <a:rPr lang="en-US" dirty="0">
                <a:solidFill>
                  <a:srgbClr val="FFFFFF"/>
                </a:solidFill>
                <a:latin typeface="Helvetica"/>
                <a:cs typeface="Helvetica"/>
              </a:rPr>
              <a:t>Digital Media Technician</a:t>
            </a:r>
          </a:p>
          <a:p>
            <a:r>
              <a:rPr lang="en-US" dirty="0">
                <a:solidFill>
                  <a:srgbClr val="FFFFFF"/>
                </a:solidFill>
                <a:latin typeface="Helvetica"/>
                <a:cs typeface="Helvetica"/>
              </a:rPr>
              <a:t>E-Learning Portal Manager (KTP Associate)</a:t>
            </a:r>
          </a:p>
          <a:p>
            <a:r>
              <a:rPr lang="en-US" dirty="0">
                <a:solidFill>
                  <a:srgbClr val="FFFFFF"/>
                </a:solidFill>
                <a:latin typeface="Helvetica"/>
                <a:cs typeface="Helvetica"/>
              </a:rPr>
              <a:t>e-Learning Systems Development Analyst</a:t>
            </a:r>
          </a:p>
          <a:p>
            <a:r>
              <a:rPr lang="en-US" dirty="0">
                <a:solidFill>
                  <a:srgbClr val="FFFFFF"/>
                </a:solidFill>
                <a:latin typeface="Helvetica"/>
                <a:cs typeface="Helvetica"/>
              </a:rPr>
              <a:t>e-Learning Systems Development Analyst (Moodle, SQL)</a:t>
            </a:r>
          </a:p>
          <a:p>
            <a:r>
              <a:rPr lang="en-US" dirty="0">
                <a:solidFill>
                  <a:srgbClr val="FFFFFF"/>
                </a:solidFill>
                <a:latin typeface="Helvetica"/>
                <a:cs typeface="Helvetica"/>
              </a:rPr>
              <a:t>E-Learning Web Developer</a:t>
            </a:r>
          </a:p>
          <a:p>
            <a:r>
              <a:rPr lang="en-US" dirty="0">
                <a:solidFill>
                  <a:srgbClr val="FFFFFF"/>
                </a:solidFill>
                <a:latin typeface="Helvetica"/>
                <a:cs typeface="Helvetica"/>
              </a:rPr>
              <a:t>E-Portfolio Learning Technologist</a:t>
            </a:r>
          </a:p>
          <a:p>
            <a:r>
              <a:rPr lang="en-US" dirty="0">
                <a:solidFill>
                  <a:srgbClr val="FFFFFF"/>
                </a:solidFill>
                <a:latin typeface="Helvetica"/>
                <a:cs typeface="Helvetica"/>
              </a:rPr>
              <a:t>Embedded Systems Engineer</a:t>
            </a:r>
          </a:p>
          <a:p>
            <a:r>
              <a:rPr lang="en-US" dirty="0">
                <a:solidFill>
                  <a:srgbClr val="FFFFFF"/>
                </a:solidFill>
                <a:latin typeface="Helvetica"/>
                <a:cs typeface="Helvetica"/>
              </a:rPr>
              <a:t>Engineering Technician</a:t>
            </a:r>
          </a:p>
          <a:p>
            <a:r>
              <a:rPr lang="en-US" dirty="0">
                <a:solidFill>
                  <a:srgbClr val="FFFFFF"/>
                </a:solidFill>
                <a:latin typeface="Helvetica"/>
                <a:cs typeface="Helvetica"/>
              </a:rPr>
              <a:t>Environmental Scientist</a:t>
            </a:r>
          </a:p>
          <a:p>
            <a:r>
              <a:rPr lang="en-US" dirty="0">
                <a:solidFill>
                  <a:srgbClr val="FFFFFF"/>
                </a:solidFill>
                <a:latin typeface="Helvetica"/>
                <a:cs typeface="Helvetica"/>
              </a:rPr>
              <a:t>EPSRC Studentship on Algorithmic Construction of </a:t>
            </a:r>
            <a:r>
              <a:rPr lang="en-US" dirty="0" err="1">
                <a:solidFill>
                  <a:srgbClr val="FFFFFF"/>
                </a:solidFill>
                <a:latin typeface="Helvetica"/>
                <a:cs typeface="Helvetica"/>
              </a:rPr>
              <a:t>Finsler-Lyapunov</a:t>
            </a:r>
            <a:r>
              <a:rPr lang="en-US" dirty="0">
                <a:solidFill>
                  <a:srgbClr val="FFFFFF"/>
                </a:solidFill>
                <a:latin typeface="Helvetica"/>
                <a:cs typeface="Helvetica"/>
              </a:rPr>
              <a:t> Functions</a:t>
            </a:r>
          </a:p>
          <a:p>
            <a:r>
              <a:rPr lang="en-US" dirty="0">
                <a:solidFill>
                  <a:srgbClr val="FFFFFF"/>
                </a:solidFill>
                <a:latin typeface="Helvetica"/>
                <a:cs typeface="Helvetica"/>
              </a:rPr>
              <a:t>Experimental Officer in Bioinformatics</a:t>
            </a:r>
          </a:p>
          <a:p>
            <a:r>
              <a:rPr lang="en-US" dirty="0">
                <a:solidFill>
                  <a:srgbClr val="FFFFFF"/>
                </a:solidFill>
                <a:latin typeface="Helvetica"/>
                <a:cs typeface="Helvetica"/>
              </a:rPr>
              <a:t>Experimental Psychologist</a:t>
            </a:r>
          </a:p>
          <a:p>
            <a:r>
              <a:rPr lang="en-US" dirty="0">
                <a:solidFill>
                  <a:srgbClr val="FFFFFF"/>
                </a:solidFill>
                <a:latin typeface="Helvetica"/>
                <a:cs typeface="Helvetica"/>
              </a:rPr>
              <a:t>Finance Assistant</a:t>
            </a:r>
          </a:p>
          <a:p>
            <a:r>
              <a:rPr lang="en-US" dirty="0">
                <a:solidFill>
                  <a:srgbClr val="FFFFFF"/>
                </a:solidFill>
                <a:latin typeface="Helvetica"/>
                <a:cs typeface="Helvetica"/>
              </a:rPr>
              <a:t>Gaia Alerts Software Developer</a:t>
            </a:r>
          </a:p>
          <a:p>
            <a:r>
              <a:rPr lang="en-US" dirty="0">
                <a:solidFill>
                  <a:srgbClr val="FFFFFF"/>
                </a:solidFill>
                <a:latin typeface="Helvetica"/>
                <a:cs typeface="Helvetica"/>
              </a:rPr>
              <a:t>Gaia Software Developer (Gaia UK Team)</a:t>
            </a:r>
          </a:p>
          <a:p>
            <a:r>
              <a:rPr lang="en-US" dirty="0">
                <a:solidFill>
                  <a:srgbClr val="FFFFFF"/>
                </a:solidFill>
                <a:latin typeface="Helvetica"/>
                <a:cs typeface="Helvetica"/>
              </a:rPr>
              <a:t>GIS Applications Specialist</a:t>
            </a:r>
          </a:p>
          <a:p>
            <a:r>
              <a:rPr lang="en-US" dirty="0">
                <a:solidFill>
                  <a:srgbClr val="FFFFFF"/>
                </a:solidFill>
                <a:latin typeface="Helvetica"/>
                <a:cs typeface="Helvetica"/>
              </a:rPr>
              <a:t>Graduate Programmer / Software Developer</a:t>
            </a:r>
          </a:p>
          <a:p>
            <a:r>
              <a:rPr lang="en-US" dirty="0">
                <a:solidFill>
                  <a:srgbClr val="FFFFFF"/>
                </a:solidFill>
                <a:latin typeface="Helvetica"/>
                <a:cs typeface="Helvetica"/>
              </a:rPr>
              <a:t>Graphics Programmer</a:t>
            </a:r>
          </a:p>
          <a:p>
            <a:r>
              <a:rPr lang="en-US" dirty="0">
                <a:solidFill>
                  <a:srgbClr val="FFFFFF"/>
                </a:solidFill>
                <a:latin typeface="Helvetica"/>
                <a:cs typeface="Helvetica"/>
              </a:rPr>
              <a:t>Health Data Manager / Scientist</a:t>
            </a:r>
          </a:p>
          <a:p>
            <a:r>
              <a:rPr lang="en-US" dirty="0">
                <a:solidFill>
                  <a:srgbClr val="FFFFFF"/>
                </a:solidFill>
                <a:latin typeface="Helvetica"/>
                <a:cs typeface="Helvetica"/>
              </a:rPr>
              <a:t>High Throughput </a:t>
            </a:r>
            <a:r>
              <a:rPr lang="en-US" dirty="0" err="1">
                <a:solidFill>
                  <a:srgbClr val="FFFFFF"/>
                </a:solidFill>
                <a:latin typeface="Helvetica"/>
                <a:cs typeface="Helvetica"/>
              </a:rPr>
              <a:t>Bioinformatician</a:t>
            </a:r>
            <a:endParaRPr lang="en-US" dirty="0">
              <a:solidFill>
                <a:srgbClr val="FFFFFF"/>
              </a:solidFill>
              <a:latin typeface="Helvetica"/>
              <a:cs typeface="Helvetica"/>
            </a:endParaRPr>
          </a:p>
          <a:p>
            <a:r>
              <a:rPr lang="en-US" dirty="0">
                <a:solidFill>
                  <a:srgbClr val="FFFFFF"/>
                </a:solidFill>
                <a:latin typeface="Helvetica"/>
                <a:cs typeface="Helvetica"/>
              </a:rPr>
              <a:t>High Throughput Sequencing </a:t>
            </a:r>
            <a:r>
              <a:rPr lang="en-US" dirty="0" err="1">
                <a:solidFill>
                  <a:srgbClr val="FFFFFF"/>
                </a:solidFill>
                <a:latin typeface="Helvetica"/>
                <a:cs typeface="Helvetica"/>
              </a:rPr>
              <a:t>Bioinformatician</a:t>
            </a:r>
            <a:r>
              <a:rPr lang="en-US" dirty="0">
                <a:solidFill>
                  <a:srgbClr val="FFFFFF"/>
                </a:solidFill>
                <a:latin typeface="Helvetica"/>
                <a:cs typeface="Helvetica"/>
              </a:rPr>
              <a:t> (Two posts)</a:t>
            </a:r>
          </a:p>
          <a:p>
            <a:r>
              <a:rPr lang="en-US" dirty="0">
                <a:solidFill>
                  <a:srgbClr val="FFFFFF"/>
                </a:solidFill>
                <a:latin typeface="Helvetica"/>
                <a:cs typeface="Helvetica"/>
              </a:rPr>
              <a:t>HIVE Manager/ HIVE Co-</a:t>
            </a:r>
            <a:r>
              <a:rPr lang="en-US" dirty="0" err="1">
                <a:solidFill>
                  <a:srgbClr val="FFFFFF"/>
                </a:solidFill>
                <a:latin typeface="Helvetica"/>
                <a:cs typeface="Helvetica"/>
              </a:rPr>
              <a:t>ordinator</a:t>
            </a:r>
            <a:endParaRPr lang="en-US" dirty="0">
              <a:solidFill>
                <a:srgbClr val="FFFFFF"/>
              </a:solidFill>
              <a:latin typeface="Helvetica"/>
              <a:cs typeface="Helvetica"/>
            </a:endParaRPr>
          </a:p>
          <a:p>
            <a:r>
              <a:rPr lang="en-US" dirty="0">
                <a:solidFill>
                  <a:srgbClr val="FFFFFF"/>
                </a:solidFill>
                <a:latin typeface="Helvetica"/>
                <a:cs typeface="Helvetica"/>
              </a:rPr>
              <a:t>HIVE Senior Researcher and Technical Lead</a:t>
            </a:r>
          </a:p>
          <a:p>
            <a:r>
              <a:rPr lang="en-US" dirty="0">
                <a:solidFill>
                  <a:srgbClr val="FFFFFF"/>
                </a:solidFill>
                <a:latin typeface="Helvetica"/>
                <a:cs typeface="Helvetica"/>
              </a:rPr>
              <a:t>Hydro-informatics Scientific Software Developer</a:t>
            </a:r>
          </a:p>
          <a:p>
            <a:r>
              <a:rPr lang="en-US" dirty="0">
                <a:solidFill>
                  <a:srgbClr val="FFFFFF"/>
                </a:solidFill>
                <a:latin typeface="Helvetica"/>
                <a:cs typeface="Helvetica"/>
              </a:rPr>
              <a:t>Image Analysis Manager for Cancer Imaging</a:t>
            </a:r>
          </a:p>
          <a:p>
            <a:r>
              <a:rPr lang="en-US" dirty="0">
                <a:solidFill>
                  <a:srgbClr val="FFFFFF"/>
                </a:solidFill>
                <a:latin typeface="Helvetica"/>
                <a:cs typeface="Helvetica"/>
              </a:rPr>
              <a:t>Information Systems Developer</a:t>
            </a:r>
          </a:p>
          <a:p>
            <a:r>
              <a:rPr lang="en-US" dirty="0">
                <a:solidFill>
                  <a:srgbClr val="FFFFFF"/>
                </a:solidFill>
                <a:latin typeface="Helvetica"/>
                <a:cs typeface="Helvetica"/>
              </a:rPr>
              <a:t>Instrumentation Engineer</a:t>
            </a:r>
          </a:p>
          <a:p>
            <a:r>
              <a:rPr lang="en-US" dirty="0">
                <a:solidFill>
                  <a:srgbClr val="FFFFFF"/>
                </a:solidFill>
                <a:latin typeface="Helvetica"/>
                <a:cs typeface="Helvetica"/>
              </a:rPr>
              <a:t>Investigator Statistician</a:t>
            </a:r>
          </a:p>
          <a:p>
            <a:r>
              <a:rPr lang="en-US" dirty="0">
                <a:solidFill>
                  <a:srgbClr val="FFFFFF"/>
                </a:solidFill>
                <a:latin typeface="Helvetica"/>
                <a:cs typeface="Helvetica"/>
              </a:rPr>
              <a:t>IT Developer</a:t>
            </a:r>
          </a:p>
          <a:p>
            <a:r>
              <a:rPr lang="en-US" dirty="0">
                <a:solidFill>
                  <a:srgbClr val="FFFFFF"/>
                </a:solidFill>
                <a:latin typeface="Helvetica"/>
                <a:cs typeface="Helvetica"/>
              </a:rPr>
              <a:t>IT Services Manager</a:t>
            </a:r>
          </a:p>
          <a:p>
            <a:r>
              <a:rPr lang="en-US" dirty="0">
                <a:solidFill>
                  <a:srgbClr val="FFFFFF"/>
                </a:solidFill>
                <a:latin typeface="Helvetica"/>
                <a:cs typeface="Helvetica"/>
              </a:rPr>
              <a:t>IT Services Specialist (e-Learning Systems)</a:t>
            </a:r>
          </a:p>
          <a:p>
            <a:r>
              <a:rPr lang="en-US" dirty="0">
                <a:solidFill>
                  <a:srgbClr val="FFFFFF"/>
                </a:solidFill>
                <a:latin typeface="Helvetica"/>
                <a:cs typeface="Helvetica"/>
              </a:rPr>
              <a:t>IT Support Technician (Unix / Windows Systems)</a:t>
            </a:r>
          </a:p>
          <a:p>
            <a:r>
              <a:rPr lang="en-US" dirty="0">
                <a:solidFill>
                  <a:srgbClr val="FFFFFF"/>
                </a:solidFill>
                <a:latin typeface="Helvetica"/>
                <a:cs typeface="Helvetica"/>
              </a:rPr>
              <a:t>Knowledge Transfer Partnership (KTP) Associate: </a:t>
            </a:r>
            <a:r>
              <a:rPr lang="en-US" dirty="0" err="1">
                <a:solidFill>
                  <a:srgbClr val="FFFFFF"/>
                </a:solidFill>
                <a:latin typeface="Helvetica"/>
                <a:cs typeface="Helvetica"/>
              </a:rPr>
              <a:t>Innovent</a:t>
            </a:r>
            <a:r>
              <a:rPr lang="en-US" dirty="0">
                <a:solidFill>
                  <a:srgbClr val="FFFFFF"/>
                </a:solidFill>
                <a:latin typeface="Helvetica"/>
                <a:cs typeface="Helvetica"/>
              </a:rPr>
              <a:t> Technologies LTD</a:t>
            </a:r>
          </a:p>
          <a:p>
            <a:r>
              <a:rPr lang="en-US" dirty="0">
                <a:solidFill>
                  <a:srgbClr val="FFFFFF"/>
                </a:solidFill>
                <a:latin typeface="Helvetica"/>
                <a:cs typeface="Helvetica"/>
              </a:rPr>
              <a:t>Knowledge Transfer Partnerships (KTP) Associate - Software Developer</a:t>
            </a:r>
          </a:p>
          <a:p>
            <a:r>
              <a:rPr lang="en-US" dirty="0">
                <a:solidFill>
                  <a:srgbClr val="FFFFFF"/>
                </a:solidFill>
                <a:latin typeface="Helvetica"/>
                <a:cs typeface="Helvetica"/>
              </a:rPr>
              <a:t>KTP Associate - Robot Vision Scientist (Research Fellow)</a:t>
            </a:r>
          </a:p>
          <a:p>
            <a:r>
              <a:rPr lang="en-US" dirty="0">
                <a:solidFill>
                  <a:srgbClr val="FFFFFF"/>
                </a:solidFill>
                <a:latin typeface="Helvetica"/>
                <a:cs typeface="Helvetica"/>
              </a:rPr>
              <a:t>KTP Associate (Fixed Term Contract for 24 months)</a:t>
            </a:r>
          </a:p>
          <a:p>
            <a:r>
              <a:rPr lang="en-US" dirty="0">
                <a:solidFill>
                  <a:srgbClr val="FFFFFF"/>
                </a:solidFill>
                <a:latin typeface="Helvetica"/>
                <a:cs typeface="Helvetica"/>
              </a:rPr>
              <a:t>KTP Associate (Precision Agriculture Data Analyst)</a:t>
            </a:r>
          </a:p>
          <a:p>
            <a:r>
              <a:rPr lang="en-US" dirty="0">
                <a:solidFill>
                  <a:srgbClr val="FFFFFF"/>
                </a:solidFill>
                <a:latin typeface="Helvetica"/>
                <a:cs typeface="Helvetica"/>
              </a:rPr>
              <a:t>KTP Associate </a:t>
            </a:r>
            <a:r>
              <a:rPr lang="en-US" dirty="0" err="1">
                <a:solidFill>
                  <a:srgbClr val="FFFFFF"/>
                </a:solidFill>
                <a:latin typeface="Helvetica"/>
                <a:cs typeface="Helvetica"/>
              </a:rPr>
              <a:t>â</a:t>
            </a:r>
            <a:r>
              <a:rPr lang="en-US" dirty="0">
                <a:solidFill>
                  <a:srgbClr val="FFFFFF"/>
                </a:solidFill>
                <a:latin typeface="Helvetica"/>
                <a:cs typeface="Helvetica"/>
              </a:rPr>
              <a:t>€“ Graduate Web Developer</a:t>
            </a:r>
          </a:p>
          <a:p>
            <a:r>
              <a:rPr lang="en-US" dirty="0">
                <a:solidFill>
                  <a:srgbClr val="FFFFFF"/>
                </a:solidFill>
                <a:latin typeface="Helvetica"/>
                <a:cs typeface="Helvetica"/>
              </a:rPr>
              <a:t>KTP Associate: Electronics / Robotics Engineer</a:t>
            </a:r>
          </a:p>
          <a:p>
            <a:r>
              <a:rPr lang="en-US" dirty="0">
                <a:solidFill>
                  <a:srgbClr val="FFFFFF"/>
                </a:solidFill>
                <a:latin typeface="Helvetica"/>
                <a:cs typeface="Helvetica"/>
              </a:rPr>
              <a:t>Learning Technologist</a:t>
            </a:r>
          </a:p>
          <a:p>
            <a:r>
              <a:rPr lang="en-US" dirty="0">
                <a:solidFill>
                  <a:srgbClr val="FFFFFF"/>
                </a:solidFill>
                <a:latin typeface="Helvetica"/>
                <a:cs typeface="Helvetica"/>
              </a:rPr>
              <a:t>Leicester Respiratory BRU IT Developer</a:t>
            </a:r>
          </a:p>
          <a:p>
            <a:r>
              <a:rPr lang="en-US" dirty="0">
                <a:solidFill>
                  <a:srgbClr val="FFFFFF"/>
                </a:solidFill>
                <a:latin typeface="Helvetica"/>
                <a:cs typeface="Helvetica"/>
              </a:rPr>
              <a:t>Linguist / Psycholinguist</a:t>
            </a:r>
          </a:p>
          <a:p>
            <a:r>
              <a:rPr lang="en-US" dirty="0">
                <a:solidFill>
                  <a:srgbClr val="FFFFFF"/>
                </a:solidFill>
                <a:latin typeface="Helvetica"/>
                <a:cs typeface="Helvetica"/>
              </a:rPr>
              <a:t>Maker Space Technician</a:t>
            </a:r>
          </a:p>
          <a:p>
            <a:r>
              <a:rPr lang="en-US" dirty="0">
                <a:solidFill>
                  <a:srgbClr val="FFFFFF"/>
                </a:solidFill>
                <a:latin typeface="Helvetica"/>
                <a:cs typeface="Helvetica"/>
              </a:rPr>
              <a:t>Marie Curie Early Stage Researcher</a:t>
            </a:r>
          </a:p>
          <a:p>
            <a:r>
              <a:rPr lang="en-US" dirty="0">
                <a:solidFill>
                  <a:srgbClr val="FFFFFF"/>
                </a:solidFill>
                <a:latin typeface="Helvetica"/>
                <a:cs typeface="Helvetica"/>
              </a:rPr>
              <a:t>Marie Curie Early Stage Researcher in Radar Rainfall for Integrated Water Quality </a:t>
            </a:r>
            <a:r>
              <a:rPr lang="en-US" dirty="0" err="1">
                <a:solidFill>
                  <a:srgbClr val="FFFFFF"/>
                </a:solidFill>
                <a:latin typeface="Helvetica"/>
                <a:cs typeface="Helvetica"/>
              </a:rPr>
              <a:t>Modelling</a:t>
            </a:r>
            <a:endParaRPr lang="en-US" dirty="0">
              <a:solidFill>
                <a:srgbClr val="FFFFFF"/>
              </a:solidFill>
              <a:latin typeface="Helvetica"/>
              <a:cs typeface="Helvetica"/>
            </a:endParaRPr>
          </a:p>
          <a:p>
            <a:r>
              <a:rPr lang="en-US" dirty="0">
                <a:solidFill>
                  <a:srgbClr val="FFFFFF"/>
                </a:solidFill>
                <a:latin typeface="Helvetica"/>
                <a:cs typeface="Helvetica"/>
              </a:rPr>
              <a:t>Marine Earth Observation Scientists</a:t>
            </a:r>
          </a:p>
          <a:p>
            <a:r>
              <a:rPr lang="en-US" dirty="0">
                <a:solidFill>
                  <a:srgbClr val="FFFFFF"/>
                </a:solidFill>
                <a:latin typeface="Helvetica"/>
                <a:cs typeface="Helvetica"/>
              </a:rPr>
              <a:t>Medical Statistician</a:t>
            </a:r>
          </a:p>
          <a:p>
            <a:r>
              <a:rPr lang="en-US" dirty="0">
                <a:solidFill>
                  <a:srgbClr val="FFFFFF"/>
                </a:solidFill>
                <a:latin typeface="Helvetica"/>
                <a:cs typeface="Helvetica"/>
              </a:rPr>
              <a:t>Medical Statistician/Senior Medical Statistician</a:t>
            </a:r>
          </a:p>
          <a:p>
            <a:r>
              <a:rPr lang="en-US" dirty="0">
                <a:solidFill>
                  <a:srgbClr val="FFFFFF"/>
                </a:solidFill>
                <a:latin typeface="Helvetica"/>
                <a:cs typeface="Helvetica"/>
              </a:rPr>
              <a:t>Metrology Engineer</a:t>
            </a:r>
          </a:p>
          <a:p>
            <a:r>
              <a:rPr lang="en-US" dirty="0">
                <a:solidFill>
                  <a:srgbClr val="FFFFFF"/>
                </a:solidFill>
                <a:latin typeface="Helvetica"/>
                <a:cs typeface="Helvetica"/>
              </a:rPr>
              <a:t>Mobile Application Developer</a:t>
            </a:r>
          </a:p>
          <a:p>
            <a:r>
              <a:rPr lang="en-US" dirty="0">
                <a:solidFill>
                  <a:srgbClr val="FFFFFF"/>
                </a:solidFill>
                <a:latin typeface="Helvetica"/>
                <a:cs typeface="Helvetica"/>
              </a:rPr>
              <a:t>NASC IT Support - Programmer and Systems Administrator (Fixed-term)</a:t>
            </a:r>
          </a:p>
          <a:p>
            <a:r>
              <a:rPr lang="en-US" dirty="0">
                <a:solidFill>
                  <a:srgbClr val="FFFFFF"/>
                </a:solidFill>
                <a:latin typeface="Helvetica"/>
                <a:cs typeface="Helvetica"/>
              </a:rPr>
              <a:t>NIHR Research Methods Fellow</a:t>
            </a:r>
          </a:p>
          <a:p>
            <a:r>
              <a:rPr lang="en-US" dirty="0">
                <a:solidFill>
                  <a:srgbClr val="FFFFFF"/>
                </a:solidFill>
                <a:latin typeface="Helvetica"/>
                <a:cs typeface="Helvetica"/>
              </a:rPr>
              <a:t>PDRA on EU Project on Automated </a:t>
            </a:r>
            <a:r>
              <a:rPr lang="en-US" dirty="0" err="1">
                <a:solidFill>
                  <a:srgbClr val="FFFFFF"/>
                </a:solidFill>
                <a:latin typeface="Helvetica"/>
                <a:cs typeface="Helvetica"/>
              </a:rPr>
              <a:t>Multisensor</a:t>
            </a:r>
            <a:r>
              <a:rPr lang="en-US" dirty="0">
                <a:solidFill>
                  <a:srgbClr val="FFFFFF"/>
                </a:solidFill>
                <a:latin typeface="Helvetica"/>
                <a:cs typeface="Helvetica"/>
              </a:rPr>
              <a:t> Surveillance</a:t>
            </a:r>
          </a:p>
          <a:p>
            <a:r>
              <a:rPr lang="en-US" dirty="0">
                <a:solidFill>
                  <a:srgbClr val="FFFFFF"/>
                </a:solidFill>
                <a:latin typeface="Helvetica"/>
                <a:cs typeface="Helvetica"/>
              </a:rPr>
              <a:t>Planning Officer</a:t>
            </a:r>
          </a:p>
          <a:p>
            <a:r>
              <a:rPr lang="en-US" dirty="0">
                <a:solidFill>
                  <a:srgbClr val="FFFFFF"/>
                </a:solidFill>
                <a:latin typeface="Helvetica"/>
                <a:cs typeface="Helvetica"/>
              </a:rPr>
              <a:t>Policy </a:t>
            </a:r>
            <a:r>
              <a:rPr lang="en-US" dirty="0" err="1">
                <a:solidFill>
                  <a:srgbClr val="FFFFFF"/>
                </a:solidFill>
                <a:latin typeface="Helvetica"/>
                <a:cs typeface="Helvetica"/>
              </a:rPr>
              <a:t>Modeller</a:t>
            </a:r>
            <a:r>
              <a:rPr lang="en-US" dirty="0">
                <a:solidFill>
                  <a:srgbClr val="FFFFFF"/>
                </a:solidFill>
                <a:latin typeface="Helvetica"/>
                <a:cs typeface="Helvetica"/>
              </a:rPr>
              <a:t> 2014</a:t>
            </a:r>
          </a:p>
          <a:p>
            <a:r>
              <a:rPr lang="en-US" dirty="0">
                <a:solidFill>
                  <a:srgbClr val="FFFFFF"/>
                </a:solidFill>
                <a:latin typeface="Helvetica"/>
                <a:cs typeface="Helvetica"/>
              </a:rPr>
              <a:t>Post - Doctoral Research Assistant </a:t>
            </a:r>
            <a:r>
              <a:rPr lang="en-US" dirty="0" err="1">
                <a:solidFill>
                  <a:srgbClr val="FFFFFF"/>
                </a:solidFill>
                <a:latin typeface="Helvetica"/>
                <a:cs typeface="Helvetica"/>
              </a:rPr>
              <a:t>â</a:t>
            </a:r>
            <a:r>
              <a:rPr lang="en-US" dirty="0">
                <a:solidFill>
                  <a:srgbClr val="FFFFFF"/>
                </a:solidFill>
                <a:latin typeface="Helvetica"/>
                <a:cs typeface="Helvetica"/>
              </a:rPr>
              <a:t>€“ INSTRON</a:t>
            </a:r>
          </a:p>
          <a:p>
            <a:r>
              <a:rPr lang="en-US" dirty="0">
                <a:solidFill>
                  <a:srgbClr val="FFFFFF"/>
                </a:solidFill>
                <a:latin typeface="Helvetica"/>
                <a:cs typeface="Helvetica"/>
              </a:rPr>
              <a:t>Post Doctoral Research Worker</a:t>
            </a:r>
          </a:p>
          <a:p>
            <a:r>
              <a:rPr lang="en-US" dirty="0">
                <a:solidFill>
                  <a:srgbClr val="FFFFFF"/>
                </a:solidFill>
                <a:latin typeface="Helvetica"/>
                <a:cs typeface="Helvetica"/>
              </a:rPr>
              <a:t>Post Doctoral Researcher in the application of Digital Technology</a:t>
            </a:r>
          </a:p>
          <a:p>
            <a:r>
              <a:rPr lang="en-US" dirty="0">
                <a:solidFill>
                  <a:srgbClr val="FFFFFF"/>
                </a:solidFill>
                <a:latin typeface="Helvetica"/>
                <a:cs typeface="Helvetica"/>
              </a:rPr>
              <a:t>Post-Doctoral Research Assistant in Simulation and Visualization</a:t>
            </a:r>
          </a:p>
          <a:p>
            <a:r>
              <a:rPr lang="en-US" dirty="0">
                <a:solidFill>
                  <a:srgbClr val="FFFFFF"/>
                </a:solidFill>
                <a:latin typeface="Helvetica"/>
                <a:cs typeface="Helvetica"/>
              </a:rPr>
              <a:t>Post-Doctoral Research Associate</a:t>
            </a:r>
          </a:p>
          <a:p>
            <a:r>
              <a:rPr lang="en-US" dirty="0">
                <a:solidFill>
                  <a:srgbClr val="FFFFFF"/>
                </a:solidFill>
                <a:latin typeface="Helvetica"/>
                <a:cs typeface="Helvetica"/>
              </a:rPr>
              <a:t>Post-Doctoral Research Associate (Pathogen Genomics)</a:t>
            </a:r>
          </a:p>
          <a:p>
            <a:r>
              <a:rPr lang="en-US" dirty="0">
                <a:solidFill>
                  <a:srgbClr val="FFFFFF"/>
                </a:solidFill>
                <a:latin typeface="Helvetica"/>
                <a:cs typeface="Helvetica"/>
              </a:rPr>
              <a:t>Post-Doctoral Research Fellow</a:t>
            </a:r>
          </a:p>
          <a:p>
            <a:r>
              <a:rPr lang="en-US" dirty="0">
                <a:solidFill>
                  <a:srgbClr val="FFFFFF"/>
                </a:solidFill>
                <a:latin typeface="Helvetica"/>
                <a:cs typeface="Helvetica"/>
              </a:rPr>
              <a:t>Postdoctoral Fellow - population genetics / evolutionary genetic</a:t>
            </a:r>
          </a:p>
          <a:p>
            <a:r>
              <a:rPr lang="en-US" dirty="0">
                <a:solidFill>
                  <a:srgbClr val="FFFFFF"/>
                </a:solidFill>
                <a:latin typeface="Helvetica"/>
                <a:cs typeface="Helvetica"/>
              </a:rPr>
              <a:t>Postdoctoral Fellow in Bioinformatics</a:t>
            </a:r>
          </a:p>
          <a:p>
            <a:r>
              <a:rPr lang="en-US" dirty="0">
                <a:solidFill>
                  <a:srgbClr val="FFFFFF"/>
                </a:solidFill>
                <a:latin typeface="Helvetica"/>
                <a:cs typeface="Helvetica"/>
              </a:rPr>
              <a:t>Postdoctoral Fellow in Cancer Therapeutics</a:t>
            </a:r>
          </a:p>
          <a:p>
            <a:r>
              <a:rPr lang="en-US" dirty="0">
                <a:solidFill>
                  <a:srgbClr val="FFFFFF"/>
                </a:solidFill>
                <a:latin typeface="Helvetica"/>
                <a:cs typeface="Helvetica"/>
              </a:rPr>
              <a:t>Postdoctoral Research Assistant</a:t>
            </a:r>
          </a:p>
          <a:p>
            <a:r>
              <a:rPr lang="en-US" dirty="0">
                <a:solidFill>
                  <a:srgbClr val="FFFFFF"/>
                </a:solidFill>
                <a:latin typeface="Helvetica"/>
                <a:cs typeface="Helvetica"/>
              </a:rPr>
              <a:t>Postdoctoral Research Associate</a:t>
            </a:r>
          </a:p>
          <a:p>
            <a:r>
              <a:rPr lang="en-US" dirty="0">
                <a:solidFill>
                  <a:srgbClr val="FFFFFF"/>
                </a:solidFill>
                <a:latin typeface="Helvetica"/>
                <a:cs typeface="Helvetica"/>
              </a:rPr>
              <a:t>Postdoctoral Research Fellow</a:t>
            </a:r>
          </a:p>
          <a:p>
            <a:r>
              <a:rPr lang="en-US" dirty="0">
                <a:solidFill>
                  <a:srgbClr val="FFFFFF"/>
                </a:solidFill>
                <a:latin typeface="Helvetica"/>
                <a:cs typeface="Helvetica"/>
              </a:rPr>
              <a:t>Postdoctoral Research Scientist</a:t>
            </a:r>
          </a:p>
          <a:p>
            <a:r>
              <a:rPr lang="en-US" dirty="0">
                <a:solidFill>
                  <a:srgbClr val="FFFFFF"/>
                </a:solidFill>
                <a:latin typeface="Helvetica"/>
                <a:cs typeface="Helvetica"/>
              </a:rPr>
              <a:t>Postdoctoral Researcher in Declarative (Logic and Functional) Programming</a:t>
            </a:r>
          </a:p>
          <a:p>
            <a:r>
              <a:rPr lang="en-US" dirty="0">
                <a:solidFill>
                  <a:srgbClr val="FFFFFF"/>
                </a:solidFill>
                <a:latin typeface="Helvetica"/>
                <a:cs typeface="Helvetica"/>
              </a:rPr>
              <a:t>Postdoctoral Researcher</a:t>
            </a:r>
          </a:p>
          <a:p>
            <a:r>
              <a:rPr lang="en-US" dirty="0">
                <a:solidFill>
                  <a:srgbClr val="FFFFFF"/>
                </a:solidFill>
                <a:latin typeface="Helvetica"/>
                <a:cs typeface="Helvetica"/>
              </a:rPr>
              <a:t>Postdoctoral Scientist</a:t>
            </a:r>
          </a:p>
          <a:p>
            <a:r>
              <a:rPr lang="en-US" dirty="0">
                <a:solidFill>
                  <a:srgbClr val="FFFFFF"/>
                </a:solidFill>
                <a:latin typeface="Helvetica"/>
                <a:cs typeface="Helvetica"/>
              </a:rPr>
              <a:t>Postdoctoral statistician</a:t>
            </a:r>
          </a:p>
          <a:p>
            <a:r>
              <a:rPr lang="en-US" dirty="0">
                <a:solidFill>
                  <a:srgbClr val="FFFFFF"/>
                </a:solidFill>
                <a:latin typeface="Helvetica"/>
                <a:cs typeface="Helvetica"/>
              </a:rPr>
              <a:t>Postdoctoral Training Fellow - Statistical and Computational Genetics of Autism</a:t>
            </a:r>
          </a:p>
          <a:p>
            <a:r>
              <a:rPr lang="en-US" dirty="0">
                <a:solidFill>
                  <a:srgbClr val="FFFFFF"/>
                </a:solidFill>
                <a:latin typeface="Helvetica"/>
                <a:cs typeface="Helvetica"/>
              </a:rPr>
              <a:t>Principal / Senior </a:t>
            </a:r>
            <a:r>
              <a:rPr lang="en-US" dirty="0" err="1">
                <a:solidFill>
                  <a:srgbClr val="FFFFFF"/>
                </a:solidFill>
                <a:latin typeface="Helvetica"/>
                <a:cs typeface="Helvetica"/>
              </a:rPr>
              <a:t>Bioinformatician</a:t>
            </a:r>
            <a:endParaRPr lang="en-US" dirty="0">
              <a:solidFill>
                <a:srgbClr val="FFFFFF"/>
              </a:solidFill>
              <a:latin typeface="Helvetica"/>
              <a:cs typeface="Helvetica"/>
            </a:endParaRPr>
          </a:p>
          <a:p>
            <a:r>
              <a:rPr lang="en-US" dirty="0">
                <a:solidFill>
                  <a:srgbClr val="FFFFFF"/>
                </a:solidFill>
                <a:latin typeface="Helvetica"/>
                <a:cs typeface="Helvetica"/>
              </a:rPr>
              <a:t>Principal </a:t>
            </a:r>
            <a:r>
              <a:rPr lang="en-US" dirty="0" err="1">
                <a:solidFill>
                  <a:srgbClr val="FFFFFF"/>
                </a:solidFill>
                <a:latin typeface="Helvetica"/>
                <a:cs typeface="Helvetica"/>
              </a:rPr>
              <a:t>Bioinformatician</a:t>
            </a:r>
            <a:endParaRPr lang="en-US" dirty="0">
              <a:solidFill>
                <a:srgbClr val="FFFFFF"/>
              </a:solidFill>
              <a:latin typeface="Helvetica"/>
              <a:cs typeface="Helvetica"/>
            </a:endParaRPr>
          </a:p>
          <a:p>
            <a:r>
              <a:rPr lang="en-US" dirty="0">
                <a:solidFill>
                  <a:srgbClr val="FFFFFF"/>
                </a:solidFill>
                <a:latin typeface="Helvetica"/>
                <a:cs typeface="Helvetica"/>
              </a:rPr>
              <a:t>Product Development Engineer (Rail)</a:t>
            </a:r>
          </a:p>
          <a:p>
            <a:r>
              <a:rPr lang="en-US" dirty="0">
                <a:solidFill>
                  <a:srgbClr val="FFFFFF"/>
                </a:solidFill>
                <a:latin typeface="Helvetica"/>
                <a:cs typeface="Helvetica"/>
              </a:rPr>
              <a:t>Publishing Portal Web Developer</a:t>
            </a:r>
          </a:p>
          <a:p>
            <a:r>
              <a:rPr lang="en-US" dirty="0">
                <a:solidFill>
                  <a:srgbClr val="FFFFFF"/>
                </a:solidFill>
                <a:latin typeface="Helvetica"/>
                <a:cs typeface="Helvetica"/>
              </a:rPr>
              <a:t>Radio Frequency Engineer</a:t>
            </a:r>
          </a:p>
          <a:p>
            <a:r>
              <a:rPr lang="en-US" dirty="0">
                <a:solidFill>
                  <a:srgbClr val="FFFFFF"/>
                </a:solidFill>
                <a:latin typeface="Helvetica"/>
                <a:cs typeface="Helvetica"/>
              </a:rPr>
              <a:t>Reader in Computer Science</a:t>
            </a:r>
          </a:p>
          <a:p>
            <a:r>
              <a:rPr lang="en-US" dirty="0">
                <a:solidFill>
                  <a:srgbClr val="FFFFFF"/>
                </a:solidFill>
                <a:latin typeface="Helvetica"/>
                <a:cs typeface="Helvetica"/>
              </a:rPr>
              <a:t>Reporting Analyst</a:t>
            </a:r>
          </a:p>
          <a:p>
            <a:r>
              <a:rPr lang="en-US" dirty="0">
                <a:solidFill>
                  <a:srgbClr val="FFFFFF"/>
                </a:solidFill>
                <a:latin typeface="Helvetica"/>
                <a:cs typeface="Helvetica"/>
              </a:rPr>
              <a:t>Research (Software) Engineer</a:t>
            </a:r>
          </a:p>
          <a:p>
            <a:r>
              <a:rPr lang="en-US" dirty="0">
                <a:solidFill>
                  <a:srgbClr val="FFFFFF"/>
                </a:solidFill>
                <a:latin typeface="Helvetica"/>
                <a:cs typeface="Helvetica"/>
              </a:rPr>
              <a:t>Research Assistant</a:t>
            </a:r>
          </a:p>
          <a:p>
            <a:r>
              <a:rPr lang="en-US" dirty="0">
                <a:solidFill>
                  <a:srgbClr val="FFFFFF"/>
                </a:solidFill>
                <a:latin typeface="Helvetica"/>
                <a:cs typeface="Helvetica"/>
              </a:rPr>
              <a:t>Research Associate</a:t>
            </a:r>
          </a:p>
          <a:p>
            <a:r>
              <a:rPr lang="en-US" dirty="0">
                <a:solidFill>
                  <a:srgbClr val="FFFFFF"/>
                </a:solidFill>
                <a:latin typeface="Helvetica"/>
                <a:cs typeface="Helvetica"/>
              </a:rPr>
              <a:t>Research Fellow</a:t>
            </a:r>
          </a:p>
          <a:p>
            <a:r>
              <a:rPr lang="en-US" dirty="0">
                <a:solidFill>
                  <a:srgbClr val="FFFFFF"/>
                </a:solidFill>
                <a:latin typeface="Helvetica"/>
                <a:cs typeface="Helvetica"/>
              </a:rPr>
              <a:t>Research Image Data Manager, Biomedical Engineering</a:t>
            </a:r>
          </a:p>
          <a:p>
            <a:r>
              <a:rPr lang="en-US" dirty="0">
                <a:solidFill>
                  <a:srgbClr val="FFFFFF"/>
                </a:solidFill>
                <a:latin typeface="Helvetica"/>
                <a:cs typeface="Helvetica"/>
              </a:rPr>
              <a:t>Research Officer</a:t>
            </a:r>
          </a:p>
          <a:p>
            <a:r>
              <a:rPr lang="en-US" dirty="0">
                <a:solidFill>
                  <a:srgbClr val="FFFFFF"/>
                </a:solidFill>
                <a:latin typeface="Helvetica"/>
                <a:cs typeface="Helvetica"/>
              </a:rPr>
              <a:t>Research Officer </a:t>
            </a:r>
            <a:r>
              <a:rPr lang="en-US" dirty="0" err="1">
                <a:solidFill>
                  <a:srgbClr val="FFFFFF"/>
                </a:solidFill>
                <a:latin typeface="Helvetica"/>
                <a:cs typeface="Helvetica"/>
              </a:rPr>
              <a:t>â</a:t>
            </a:r>
            <a:r>
              <a:rPr lang="en-US" dirty="0">
                <a:solidFill>
                  <a:srgbClr val="FFFFFF"/>
                </a:solidFill>
                <a:latin typeface="Helvetica"/>
                <a:cs typeface="Helvetica"/>
              </a:rPr>
              <a:t>€“ Social Protection</a:t>
            </a:r>
          </a:p>
          <a:p>
            <a:r>
              <a:rPr lang="en-US" dirty="0">
                <a:solidFill>
                  <a:srgbClr val="FFFFFF"/>
                </a:solidFill>
                <a:latin typeface="Helvetica"/>
                <a:cs typeface="Helvetica"/>
              </a:rPr>
              <a:t>Research postgraduate</a:t>
            </a:r>
          </a:p>
          <a:p>
            <a:r>
              <a:rPr lang="en-US" dirty="0">
                <a:solidFill>
                  <a:srgbClr val="FFFFFF"/>
                </a:solidFill>
                <a:latin typeface="Helvetica"/>
                <a:cs typeface="Helvetica"/>
              </a:rPr>
              <a:t>Research Programmer</a:t>
            </a:r>
          </a:p>
          <a:p>
            <a:r>
              <a:rPr lang="en-US" dirty="0">
                <a:solidFill>
                  <a:srgbClr val="FFFFFF"/>
                </a:solidFill>
                <a:latin typeface="Helvetica"/>
                <a:cs typeface="Helvetica"/>
              </a:rPr>
              <a:t>Research Scientist</a:t>
            </a:r>
          </a:p>
          <a:p>
            <a:r>
              <a:rPr lang="en-US" dirty="0">
                <a:solidFill>
                  <a:srgbClr val="FFFFFF"/>
                </a:solidFill>
                <a:latin typeface="Helvetica"/>
                <a:cs typeface="Helvetica"/>
              </a:rPr>
              <a:t>Research Scientist / Senior Research Scientist</a:t>
            </a:r>
          </a:p>
          <a:p>
            <a:r>
              <a:rPr lang="en-US" dirty="0">
                <a:solidFill>
                  <a:srgbClr val="FFFFFF"/>
                </a:solidFill>
                <a:latin typeface="Helvetica"/>
                <a:cs typeface="Helvetica"/>
              </a:rPr>
              <a:t>Research Scientist in Machine Learning and Computer Vision</a:t>
            </a:r>
          </a:p>
          <a:p>
            <a:r>
              <a:rPr lang="en-US" dirty="0">
                <a:solidFill>
                  <a:srgbClr val="FFFFFF"/>
                </a:solidFill>
                <a:latin typeface="Helvetica"/>
                <a:cs typeface="Helvetica"/>
              </a:rPr>
              <a:t>Research Software Developer</a:t>
            </a:r>
          </a:p>
          <a:p>
            <a:r>
              <a:rPr lang="en-US" dirty="0">
                <a:solidFill>
                  <a:srgbClr val="FFFFFF"/>
                </a:solidFill>
                <a:latin typeface="Helvetica"/>
                <a:cs typeface="Helvetica"/>
              </a:rPr>
              <a:t>Research Software Developer for the </a:t>
            </a:r>
            <a:r>
              <a:rPr lang="en-US" dirty="0" err="1">
                <a:solidFill>
                  <a:srgbClr val="FFFFFF"/>
                </a:solidFill>
                <a:latin typeface="Helvetica"/>
                <a:cs typeface="Helvetica"/>
              </a:rPr>
              <a:t>Herchel</a:t>
            </a:r>
            <a:r>
              <a:rPr lang="en-US" dirty="0">
                <a:solidFill>
                  <a:srgbClr val="FFFFFF"/>
                </a:solidFill>
                <a:latin typeface="Helvetica"/>
                <a:cs typeface="Helvetica"/>
              </a:rPr>
              <a:t> Smith Professor of Organic Chemistry</a:t>
            </a:r>
          </a:p>
          <a:p>
            <a:r>
              <a:rPr lang="en-US" dirty="0">
                <a:solidFill>
                  <a:srgbClr val="FFFFFF"/>
                </a:solidFill>
                <a:latin typeface="Helvetica"/>
                <a:cs typeface="Helvetica"/>
              </a:rPr>
              <a:t>Research Software Engineer</a:t>
            </a:r>
          </a:p>
          <a:p>
            <a:r>
              <a:rPr lang="en-US" dirty="0">
                <a:solidFill>
                  <a:srgbClr val="FFFFFF"/>
                </a:solidFill>
                <a:latin typeface="Helvetica"/>
                <a:cs typeface="Helvetica"/>
              </a:rPr>
              <a:t>Research Studentship</a:t>
            </a:r>
          </a:p>
          <a:p>
            <a:r>
              <a:rPr lang="en-US" dirty="0">
                <a:solidFill>
                  <a:srgbClr val="FFFFFF"/>
                </a:solidFill>
                <a:latin typeface="Helvetica"/>
                <a:cs typeface="Helvetica"/>
              </a:rPr>
              <a:t>Research Worker</a:t>
            </a:r>
          </a:p>
          <a:p>
            <a:r>
              <a:rPr lang="en-US" dirty="0">
                <a:solidFill>
                  <a:srgbClr val="FFFFFF"/>
                </a:solidFill>
                <a:latin typeface="Helvetica"/>
                <a:cs typeface="Helvetica"/>
              </a:rPr>
              <a:t>Researcher</a:t>
            </a:r>
          </a:p>
          <a:p>
            <a:r>
              <a:rPr lang="en-US" dirty="0">
                <a:solidFill>
                  <a:srgbClr val="FFFFFF"/>
                </a:solidFill>
                <a:latin typeface="Helvetica"/>
                <a:cs typeface="Helvetica"/>
              </a:rPr>
              <a:t>SAP Trainee Technical Analyst</a:t>
            </a:r>
          </a:p>
          <a:p>
            <a:r>
              <a:rPr lang="en-US" dirty="0">
                <a:solidFill>
                  <a:srgbClr val="FFFFFF"/>
                </a:solidFill>
                <a:latin typeface="Helvetica"/>
                <a:cs typeface="Helvetica"/>
              </a:rPr>
              <a:t>Scientific Officer with </a:t>
            </a:r>
            <a:r>
              <a:rPr lang="en-US" dirty="0" err="1">
                <a:solidFill>
                  <a:srgbClr val="FFFFFF"/>
                </a:solidFill>
                <a:latin typeface="Helvetica"/>
                <a:cs typeface="Helvetica"/>
              </a:rPr>
              <a:t>Michela</a:t>
            </a:r>
            <a:r>
              <a:rPr lang="en-US" dirty="0">
                <a:solidFill>
                  <a:srgbClr val="FFFFFF"/>
                </a:solidFill>
                <a:latin typeface="Helvetica"/>
                <a:cs typeface="Helvetica"/>
              </a:rPr>
              <a:t> </a:t>
            </a:r>
            <a:r>
              <a:rPr lang="en-US" dirty="0" err="1">
                <a:solidFill>
                  <a:srgbClr val="FFFFFF"/>
                </a:solidFill>
                <a:latin typeface="Helvetica"/>
                <a:cs typeface="Helvetica"/>
              </a:rPr>
              <a:t>Garofalo</a:t>
            </a:r>
            <a:endParaRPr lang="en-US" dirty="0">
              <a:solidFill>
                <a:srgbClr val="FFFFFF"/>
              </a:solidFill>
              <a:latin typeface="Helvetica"/>
              <a:cs typeface="Helvetica"/>
            </a:endParaRPr>
          </a:p>
          <a:p>
            <a:r>
              <a:rPr lang="en-US" dirty="0">
                <a:solidFill>
                  <a:srgbClr val="FFFFFF"/>
                </a:solidFill>
                <a:latin typeface="Helvetica"/>
                <a:cs typeface="Helvetica"/>
              </a:rPr>
              <a:t>Scientist</a:t>
            </a:r>
          </a:p>
          <a:p>
            <a:r>
              <a:rPr lang="en-US" dirty="0">
                <a:solidFill>
                  <a:srgbClr val="FFFFFF"/>
                </a:solidFill>
                <a:latin typeface="Helvetica"/>
                <a:cs typeface="Helvetica"/>
              </a:rPr>
              <a:t>SEAHA Studentship: Extracting epidemiological data from collections</a:t>
            </a:r>
          </a:p>
          <a:p>
            <a:r>
              <a:rPr lang="en-US" dirty="0">
                <a:solidFill>
                  <a:srgbClr val="FFFFFF"/>
                </a:solidFill>
                <a:latin typeface="Helvetica"/>
                <a:cs typeface="Helvetica"/>
              </a:rPr>
              <a:t>SEEG Data Archive Manager</a:t>
            </a:r>
          </a:p>
          <a:p>
            <a:r>
              <a:rPr lang="en-US" dirty="0">
                <a:solidFill>
                  <a:srgbClr val="FFFFFF"/>
                </a:solidFill>
                <a:latin typeface="Helvetica"/>
                <a:cs typeface="Helvetica"/>
              </a:rPr>
              <a:t>Senior / Research Associate in Clinical Integration and Image Analysis for Fetal Surgery</a:t>
            </a:r>
          </a:p>
          <a:p>
            <a:r>
              <a:rPr lang="en-US" dirty="0">
                <a:solidFill>
                  <a:srgbClr val="FFFFFF"/>
                </a:solidFill>
                <a:latin typeface="Helvetica"/>
                <a:cs typeface="Helvetica"/>
              </a:rPr>
              <a:t>Senior Analyst Programmer (Business Analysis)</a:t>
            </a:r>
          </a:p>
          <a:p>
            <a:r>
              <a:rPr lang="en-US" dirty="0">
                <a:solidFill>
                  <a:srgbClr val="FFFFFF"/>
                </a:solidFill>
                <a:latin typeface="Helvetica"/>
                <a:cs typeface="Helvetica"/>
              </a:rPr>
              <a:t>Senior Analyst/Programmer</a:t>
            </a:r>
          </a:p>
          <a:p>
            <a:r>
              <a:rPr lang="en-US" dirty="0">
                <a:solidFill>
                  <a:srgbClr val="FFFFFF"/>
                </a:solidFill>
                <a:latin typeface="Helvetica"/>
                <a:cs typeface="Helvetica"/>
              </a:rPr>
              <a:t>Senior </a:t>
            </a:r>
            <a:r>
              <a:rPr lang="en-US" dirty="0" err="1">
                <a:solidFill>
                  <a:srgbClr val="FFFFFF"/>
                </a:solidFill>
                <a:latin typeface="Helvetica"/>
                <a:cs typeface="Helvetica"/>
              </a:rPr>
              <a:t>Bioinformatician</a:t>
            </a:r>
            <a:endParaRPr lang="en-US" dirty="0">
              <a:solidFill>
                <a:srgbClr val="FFFFFF"/>
              </a:solidFill>
              <a:latin typeface="Helvetica"/>
              <a:cs typeface="Helvetica"/>
            </a:endParaRPr>
          </a:p>
          <a:p>
            <a:r>
              <a:rPr lang="en-US" dirty="0">
                <a:solidFill>
                  <a:srgbClr val="FFFFFF"/>
                </a:solidFill>
                <a:latin typeface="Helvetica"/>
                <a:cs typeface="Helvetica"/>
              </a:rPr>
              <a:t>Senior </a:t>
            </a:r>
            <a:r>
              <a:rPr lang="en-US" dirty="0" err="1">
                <a:solidFill>
                  <a:srgbClr val="FFFFFF"/>
                </a:solidFill>
                <a:latin typeface="Helvetica"/>
                <a:cs typeface="Helvetica"/>
              </a:rPr>
              <a:t>Bioinformatician</a:t>
            </a:r>
            <a:r>
              <a:rPr lang="en-US" dirty="0">
                <a:solidFill>
                  <a:srgbClr val="FFFFFF"/>
                </a:solidFill>
                <a:latin typeface="Helvetica"/>
                <a:cs typeface="Helvetica"/>
              </a:rPr>
              <a:t> / </a:t>
            </a:r>
            <a:r>
              <a:rPr lang="en-US" dirty="0" err="1">
                <a:solidFill>
                  <a:srgbClr val="FFFFFF"/>
                </a:solidFill>
                <a:latin typeface="Helvetica"/>
                <a:cs typeface="Helvetica"/>
              </a:rPr>
              <a:t>Bioinformatician</a:t>
            </a:r>
            <a:endParaRPr lang="en-US" dirty="0">
              <a:solidFill>
                <a:srgbClr val="FFFFFF"/>
              </a:solidFill>
              <a:latin typeface="Helvetica"/>
              <a:cs typeface="Helvetica"/>
            </a:endParaRPr>
          </a:p>
          <a:p>
            <a:r>
              <a:rPr lang="en-US" dirty="0">
                <a:solidFill>
                  <a:srgbClr val="FFFFFF"/>
                </a:solidFill>
                <a:latin typeface="Helvetica"/>
                <a:cs typeface="Helvetica"/>
              </a:rPr>
              <a:t>Senior Computational Statistician - Spatial Models</a:t>
            </a:r>
          </a:p>
          <a:p>
            <a:r>
              <a:rPr lang="en-US" dirty="0">
                <a:solidFill>
                  <a:srgbClr val="FFFFFF"/>
                </a:solidFill>
                <a:latin typeface="Helvetica"/>
                <a:cs typeface="Helvetica"/>
              </a:rPr>
              <a:t>Senior Data Acquisition Scientist / Data Acquisition Scientist</a:t>
            </a:r>
          </a:p>
          <a:p>
            <a:r>
              <a:rPr lang="en-US" dirty="0">
                <a:solidFill>
                  <a:srgbClr val="FFFFFF"/>
                </a:solidFill>
                <a:latin typeface="Helvetica"/>
                <a:cs typeface="Helvetica"/>
              </a:rPr>
              <a:t>Senior Data Manager</a:t>
            </a:r>
          </a:p>
          <a:p>
            <a:r>
              <a:rPr lang="en-US" dirty="0">
                <a:solidFill>
                  <a:srgbClr val="FFFFFF"/>
                </a:solidFill>
                <a:latin typeface="Helvetica"/>
                <a:cs typeface="Helvetica"/>
              </a:rPr>
              <a:t>Senior Database Administrator</a:t>
            </a:r>
          </a:p>
          <a:p>
            <a:r>
              <a:rPr lang="en-US" dirty="0">
                <a:solidFill>
                  <a:srgbClr val="FFFFFF"/>
                </a:solidFill>
                <a:latin typeface="Helvetica"/>
                <a:cs typeface="Helvetica"/>
              </a:rPr>
              <a:t>Senior IT Developer Analyst</a:t>
            </a:r>
          </a:p>
          <a:p>
            <a:r>
              <a:rPr lang="en-US" dirty="0">
                <a:solidFill>
                  <a:srgbClr val="FFFFFF"/>
                </a:solidFill>
                <a:latin typeface="Helvetica"/>
                <a:cs typeface="Helvetica"/>
              </a:rPr>
              <a:t>Senior Mathematical </a:t>
            </a:r>
            <a:r>
              <a:rPr lang="en-US" dirty="0" err="1">
                <a:solidFill>
                  <a:srgbClr val="FFFFFF"/>
                </a:solidFill>
                <a:latin typeface="Helvetica"/>
                <a:cs typeface="Helvetica"/>
              </a:rPr>
              <a:t>Modeller</a:t>
            </a:r>
            <a:endParaRPr lang="en-US" dirty="0">
              <a:solidFill>
                <a:srgbClr val="FFFFFF"/>
              </a:solidFill>
              <a:latin typeface="Helvetica"/>
              <a:cs typeface="Helvetica"/>
            </a:endParaRPr>
          </a:p>
          <a:p>
            <a:r>
              <a:rPr lang="en-US" dirty="0">
                <a:solidFill>
                  <a:srgbClr val="FFFFFF"/>
                </a:solidFill>
                <a:latin typeface="Helvetica"/>
                <a:cs typeface="Helvetica"/>
              </a:rPr>
              <a:t>Senior Media Developer</a:t>
            </a:r>
          </a:p>
          <a:p>
            <a:r>
              <a:rPr lang="en-US" dirty="0">
                <a:solidFill>
                  <a:srgbClr val="FFFFFF"/>
                </a:solidFill>
                <a:latin typeface="Helvetica"/>
                <a:cs typeface="Helvetica"/>
              </a:rPr>
              <a:t>Senior Postdoctoral Researcher - Evolutionary and Computational Analysis of Infectious Disease (</a:t>
            </a:r>
            <a:r>
              <a:rPr lang="en-US" dirty="0" err="1">
                <a:solidFill>
                  <a:srgbClr val="FFFFFF"/>
                </a:solidFill>
                <a:latin typeface="Helvetica"/>
                <a:cs typeface="Helvetica"/>
              </a:rPr>
              <a:t>Phylodynamics</a:t>
            </a:r>
            <a:r>
              <a:rPr lang="en-US" dirty="0">
                <a:solidFill>
                  <a:srgbClr val="FFFFFF"/>
                </a:solidFill>
                <a:latin typeface="Helvetica"/>
                <a:cs typeface="Helvetica"/>
              </a:rPr>
              <a:t>)</a:t>
            </a:r>
          </a:p>
          <a:p>
            <a:r>
              <a:rPr lang="en-US" dirty="0">
                <a:solidFill>
                  <a:srgbClr val="FFFFFF"/>
                </a:solidFill>
                <a:latin typeface="Helvetica"/>
                <a:cs typeface="Helvetica"/>
              </a:rPr>
              <a:t>Senior Research Assistant</a:t>
            </a:r>
          </a:p>
          <a:p>
            <a:r>
              <a:rPr lang="en-US" dirty="0">
                <a:solidFill>
                  <a:srgbClr val="FFFFFF"/>
                </a:solidFill>
                <a:latin typeface="Helvetica"/>
                <a:cs typeface="Helvetica"/>
              </a:rPr>
              <a:t>Senior Research Associate</a:t>
            </a:r>
          </a:p>
          <a:p>
            <a:r>
              <a:rPr lang="en-US" dirty="0">
                <a:solidFill>
                  <a:srgbClr val="FFFFFF"/>
                </a:solidFill>
                <a:latin typeface="Helvetica"/>
                <a:cs typeface="Helvetica"/>
              </a:rPr>
              <a:t>Senior Research Associate </a:t>
            </a:r>
            <a:r>
              <a:rPr lang="en-US" dirty="0" err="1">
                <a:solidFill>
                  <a:srgbClr val="FFFFFF"/>
                </a:solidFill>
                <a:latin typeface="Helvetica"/>
                <a:cs typeface="Helvetica"/>
              </a:rPr>
              <a:t>â</a:t>
            </a:r>
            <a:r>
              <a:rPr lang="en-US" dirty="0">
                <a:solidFill>
                  <a:srgbClr val="FFFFFF"/>
                </a:solidFill>
                <a:latin typeface="Helvetica"/>
                <a:cs typeface="Helvetica"/>
              </a:rPr>
              <a:t>€“ Molecular </a:t>
            </a:r>
            <a:r>
              <a:rPr lang="en-US" dirty="0" err="1">
                <a:solidFill>
                  <a:srgbClr val="FFFFFF"/>
                </a:solidFill>
                <a:latin typeface="Helvetica"/>
                <a:cs typeface="Helvetica"/>
              </a:rPr>
              <a:t>Modelling</a:t>
            </a:r>
            <a:r>
              <a:rPr lang="en-US" dirty="0">
                <a:solidFill>
                  <a:srgbClr val="FFFFFF"/>
                </a:solidFill>
                <a:latin typeface="Helvetica"/>
                <a:cs typeface="Helvetica"/>
              </a:rPr>
              <a:t> &amp; </a:t>
            </a:r>
            <a:r>
              <a:rPr lang="en-US" dirty="0" err="1">
                <a:solidFill>
                  <a:srgbClr val="FFFFFF"/>
                </a:solidFill>
                <a:latin typeface="Helvetica"/>
                <a:cs typeface="Helvetica"/>
              </a:rPr>
              <a:t>Simmulation</a:t>
            </a:r>
            <a:endParaRPr lang="en-US" dirty="0">
              <a:solidFill>
                <a:srgbClr val="FFFFFF"/>
              </a:solidFill>
              <a:latin typeface="Helvetica"/>
              <a:cs typeface="Helvetica"/>
            </a:endParaRPr>
          </a:p>
          <a:p>
            <a:r>
              <a:rPr lang="en-US" dirty="0">
                <a:solidFill>
                  <a:srgbClr val="FFFFFF"/>
                </a:solidFill>
                <a:latin typeface="Helvetica"/>
                <a:cs typeface="Helvetica"/>
              </a:rPr>
              <a:t>Senior Research Associate in Quantitative Clinical MRI</a:t>
            </a:r>
          </a:p>
          <a:p>
            <a:r>
              <a:rPr lang="en-US" dirty="0">
                <a:solidFill>
                  <a:srgbClr val="FFFFFF"/>
                </a:solidFill>
                <a:latin typeface="Helvetica"/>
                <a:cs typeface="Helvetica"/>
              </a:rPr>
              <a:t>Senior Research Fellow</a:t>
            </a:r>
          </a:p>
          <a:p>
            <a:r>
              <a:rPr lang="en-US" dirty="0">
                <a:solidFill>
                  <a:srgbClr val="FFFFFF"/>
                </a:solidFill>
                <a:latin typeface="Helvetica"/>
                <a:cs typeface="Helvetica"/>
              </a:rPr>
              <a:t>Senior Research Fellow/Research Fellow in Vibration Diagnostics and Prognostics/Digital Signal Processing</a:t>
            </a:r>
          </a:p>
          <a:p>
            <a:r>
              <a:rPr lang="en-US" dirty="0">
                <a:solidFill>
                  <a:srgbClr val="FFFFFF"/>
                </a:solidFill>
                <a:latin typeface="Helvetica"/>
                <a:cs typeface="Helvetica"/>
              </a:rPr>
              <a:t>Senior Research Laboratory Technician</a:t>
            </a:r>
          </a:p>
          <a:p>
            <a:r>
              <a:rPr lang="en-US" dirty="0">
                <a:solidFill>
                  <a:srgbClr val="FFFFFF"/>
                </a:solidFill>
                <a:latin typeface="Helvetica"/>
                <a:cs typeface="Helvetica"/>
              </a:rPr>
              <a:t>Senior Research Technician</a:t>
            </a:r>
          </a:p>
          <a:p>
            <a:r>
              <a:rPr lang="en-US" dirty="0">
                <a:solidFill>
                  <a:srgbClr val="FFFFFF"/>
                </a:solidFill>
                <a:latin typeface="Helvetica"/>
                <a:cs typeface="Helvetica"/>
              </a:rPr>
              <a:t>Senior Software Developer in Bioinformatics</a:t>
            </a:r>
          </a:p>
          <a:p>
            <a:r>
              <a:rPr lang="en-US" dirty="0">
                <a:solidFill>
                  <a:srgbClr val="FFFFFF"/>
                </a:solidFill>
                <a:latin typeface="Helvetica"/>
                <a:cs typeface="Helvetica"/>
              </a:rPr>
              <a:t>Senior Software Engineer / Software Engineer</a:t>
            </a:r>
          </a:p>
          <a:p>
            <a:r>
              <a:rPr lang="en-US" dirty="0">
                <a:solidFill>
                  <a:srgbClr val="FFFFFF"/>
                </a:solidFill>
                <a:latin typeface="Helvetica"/>
                <a:cs typeface="Helvetica"/>
              </a:rPr>
              <a:t>Senior Statistical Epidemiologist</a:t>
            </a:r>
          </a:p>
          <a:p>
            <a:r>
              <a:rPr lang="en-US" dirty="0">
                <a:solidFill>
                  <a:srgbClr val="FFFFFF"/>
                </a:solidFill>
                <a:latin typeface="Helvetica"/>
                <a:cs typeface="Helvetica"/>
              </a:rPr>
              <a:t>Senior Systems Administrator</a:t>
            </a:r>
          </a:p>
          <a:p>
            <a:r>
              <a:rPr lang="en-US" dirty="0">
                <a:solidFill>
                  <a:srgbClr val="FFFFFF"/>
                </a:solidFill>
                <a:latin typeface="Helvetica"/>
                <a:cs typeface="Helvetica"/>
              </a:rPr>
              <a:t>Senior Technician / Demonstrator (UCMK)</a:t>
            </a:r>
          </a:p>
          <a:p>
            <a:r>
              <a:rPr lang="en-US" dirty="0">
                <a:solidFill>
                  <a:srgbClr val="FFFFFF"/>
                </a:solidFill>
                <a:latin typeface="Helvetica"/>
                <a:cs typeface="Helvetica"/>
              </a:rPr>
              <a:t>Senior Web Developer</a:t>
            </a:r>
          </a:p>
          <a:p>
            <a:r>
              <a:rPr lang="en-US" dirty="0">
                <a:solidFill>
                  <a:srgbClr val="FFFFFF"/>
                </a:solidFill>
                <a:latin typeface="Helvetica"/>
                <a:cs typeface="Helvetica"/>
              </a:rPr>
              <a:t>SharePoint Developer</a:t>
            </a:r>
          </a:p>
          <a:p>
            <a:r>
              <a:rPr lang="en-US" dirty="0">
                <a:solidFill>
                  <a:srgbClr val="FFFFFF"/>
                </a:solidFill>
                <a:latin typeface="Helvetica"/>
                <a:cs typeface="Helvetica"/>
              </a:rPr>
              <a:t>Software Developer</a:t>
            </a:r>
          </a:p>
          <a:p>
            <a:r>
              <a:rPr lang="en-US" dirty="0">
                <a:solidFill>
                  <a:srgbClr val="FFFFFF"/>
                </a:solidFill>
                <a:latin typeface="Helvetica"/>
                <a:cs typeface="Helvetica"/>
              </a:rPr>
              <a:t>Software Developer (Bioinformatics)</a:t>
            </a:r>
          </a:p>
          <a:p>
            <a:r>
              <a:rPr lang="en-US" dirty="0">
                <a:solidFill>
                  <a:srgbClr val="FFFFFF"/>
                </a:solidFill>
                <a:latin typeface="Helvetica"/>
                <a:cs typeface="Helvetica"/>
              </a:rPr>
              <a:t>Software Developer (KTP Associate)</a:t>
            </a:r>
          </a:p>
          <a:p>
            <a:r>
              <a:rPr lang="en-US" dirty="0">
                <a:solidFill>
                  <a:srgbClr val="FFFFFF"/>
                </a:solidFill>
                <a:latin typeface="Helvetica"/>
                <a:cs typeface="Helvetica"/>
              </a:rPr>
              <a:t>Software Developer x 2</a:t>
            </a:r>
          </a:p>
          <a:p>
            <a:r>
              <a:rPr lang="en-US" dirty="0">
                <a:solidFill>
                  <a:srgbClr val="FFFFFF"/>
                </a:solidFill>
                <a:latin typeface="Helvetica"/>
                <a:cs typeface="Helvetica"/>
              </a:rPr>
              <a:t>Software Developer/Programmer</a:t>
            </a:r>
          </a:p>
          <a:p>
            <a:r>
              <a:rPr lang="en-US" dirty="0">
                <a:solidFill>
                  <a:srgbClr val="FFFFFF"/>
                </a:solidFill>
                <a:latin typeface="Helvetica"/>
                <a:cs typeface="Helvetica"/>
              </a:rPr>
              <a:t>Software Developers in e-Learning</a:t>
            </a:r>
          </a:p>
          <a:p>
            <a:r>
              <a:rPr lang="en-US" dirty="0">
                <a:solidFill>
                  <a:srgbClr val="FFFFFF"/>
                </a:solidFill>
                <a:latin typeface="Helvetica"/>
                <a:cs typeface="Helvetica"/>
              </a:rPr>
              <a:t>Software Engineer</a:t>
            </a:r>
          </a:p>
          <a:p>
            <a:r>
              <a:rPr lang="en-US" dirty="0">
                <a:solidFill>
                  <a:srgbClr val="FFFFFF"/>
                </a:solidFill>
                <a:latin typeface="Helvetica"/>
                <a:cs typeface="Helvetica"/>
              </a:rPr>
              <a:t>Software/ Database Developer (KTP Associate)</a:t>
            </a:r>
          </a:p>
          <a:p>
            <a:r>
              <a:rPr lang="en-US" dirty="0">
                <a:solidFill>
                  <a:srgbClr val="FFFFFF"/>
                </a:solidFill>
                <a:latin typeface="Helvetica"/>
                <a:cs typeface="Helvetica"/>
              </a:rPr>
              <a:t>Sports </a:t>
            </a:r>
            <a:r>
              <a:rPr lang="en-US" dirty="0" err="1">
                <a:solidFill>
                  <a:srgbClr val="FFFFFF"/>
                </a:solidFill>
                <a:latin typeface="Helvetica"/>
                <a:cs typeface="Helvetica"/>
              </a:rPr>
              <a:t>Programme</a:t>
            </a:r>
            <a:r>
              <a:rPr lang="en-US" dirty="0">
                <a:solidFill>
                  <a:srgbClr val="FFFFFF"/>
                </a:solidFill>
                <a:latin typeface="Helvetica"/>
                <a:cs typeface="Helvetica"/>
              </a:rPr>
              <a:t> Manager</a:t>
            </a:r>
          </a:p>
          <a:p>
            <a:r>
              <a:rPr lang="en-US" dirty="0">
                <a:solidFill>
                  <a:srgbClr val="FFFFFF"/>
                </a:solidFill>
                <a:latin typeface="Helvetica"/>
                <a:cs typeface="Helvetica"/>
              </a:rPr>
              <a:t>Statistical Geneticist</a:t>
            </a:r>
          </a:p>
          <a:p>
            <a:r>
              <a:rPr lang="en-US" dirty="0">
                <a:solidFill>
                  <a:srgbClr val="FFFFFF"/>
                </a:solidFill>
                <a:latin typeface="Helvetica"/>
                <a:cs typeface="Helvetica"/>
              </a:rPr>
              <a:t>Statistical Programmer/Data Scientist</a:t>
            </a:r>
          </a:p>
          <a:p>
            <a:r>
              <a:rPr lang="en-US" dirty="0">
                <a:solidFill>
                  <a:srgbClr val="FFFFFF"/>
                </a:solidFill>
                <a:latin typeface="Helvetica"/>
                <a:cs typeface="Helvetica"/>
              </a:rPr>
              <a:t>Statistician</a:t>
            </a:r>
          </a:p>
          <a:p>
            <a:r>
              <a:rPr lang="en-US" dirty="0">
                <a:solidFill>
                  <a:srgbClr val="FFFFFF"/>
                </a:solidFill>
                <a:latin typeface="Helvetica"/>
                <a:cs typeface="Helvetica"/>
              </a:rPr>
              <a:t>Statistician/Epidemiologist</a:t>
            </a:r>
          </a:p>
          <a:p>
            <a:r>
              <a:rPr lang="en-US" dirty="0">
                <a:solidFill>
                  <a:srgbClr val="FFFFFF"/>
                </a:solidFill>
                <a:latin typeface="Helvetica"/>
                <a:cs typeface="Helvetica"/>
              </a:rPr>
              <a:t>Student and Enrolment Services Manager</a:t>
            </a:r>
          </a:p>
          <a:p>
            <a:r>
              <a:rPr lang="en-US" dirty="0">
                <a:solidFill>
                  <a:srgbClr val="FFFFFF"/>
                </a:solidFill>
                <a:latin typeface="Helvetica"/>
                <a:cs typeface="Helvetica"/>
              </a:rPr>
              <a:t>SWCAR Information Assistant</a:t>
            </a:r>
          </a:p>
          <a:p>
            <a:r>
              <a:rPr lang="en-US" dirty="0">
                <a:solidFill>
                  <a:srgbClr val="FFFFFF"/>
                </a:solidFill>
                <a:latin typeface="Helvetica"/>
                <a:cs typeface="Helvetica"/>
              </a:rPr>
              <a:t>System Administrator</a:t>
            </a:r>
          </a:p>
          <a:p>
            <a:r>
              <a:rPr lang="en-US" dirty="0">
                <a:solidFill>
                  <a:srgbClr val="FFFFFF"/>
                </a:solidFill>
                <a:latin typeface="Helvetica"/>
                <a:cs typeface="Helvetica"/>
              </a:rPr>
              <a:t>Systems Developer</a:t>
            </a:r>
          </a:p>
          <a:p>
            <a:r>
              <a:rPr lang="en-US" dirty="0">
                <a:solidFill>
                  <a:srgbClr val="FFFFFF"/>
                </a:solidFill>
                <a:latin typeface="Helvetica"/>
                <a:cs typeface="Helvetica"/>
              </a:rPr>
              <a:t>Systems, Data and Applications Team Leader</a:t>
            </a:r>
          </a:p>
          <a:p>
            <a:r>
              <a:rPr lang="en-US" dirty="0">
                <a:solidFill>
                  <a:srgbClr val="FFFFFF"/>
                </a:solidFill>
                <a:latin typeface="Helvetica"/>
                <a:cs typeface="Helvetica"/>
              </a:rPr>
              <a:t>Teaching Fellow in Computational Methods</a:t>
            </a:r>
          </a:p>
          <a:p>
            <a:r>
              <a:rPr lang="en-US" dirty="0">
                <a:solidFill>
                  <a:srgbClr val="FFFFFF"/>
                </a:solidFill>
                <a:latin typeface="Helvetica"/>
                <a:cs typeface="Helvetica"/>
              </a:rPr>
              <a:t>UTRCI Research Scientist, Control Systems</a:t>
            </a:r>
          </a:p>
          <a:p>
            <a:r>
              <a:rPr lang="en-US" dirty="0">
                <a:solidFill>
                  <a:srgbClr val="FFFFFF"/>
                </a:solidFill>
                <a:latin typeface="Helvetica"/>
                <a:cs typeface="Helvetica"/>
              </a:rPr>
              <a:t>Web Application Programmer</a:t>
            </a:r>
          </a:p>
          <a:p>
            <a:r>
              <a:rPr lang="en-US" dirty="0">
                <a:solidFill>
                  <a:srgbClr val="FFFFFF"/>
                </a:solidFill>
                <a:latin typeface="Helvetica"/>
                <a:cs typeface="Helvetica"/>
              </a:rPr>
              <a:t>Web Developer</a:t>
            </a:r>
          </a:p>
        </p:txBody>
      </p:sp>
      <p:sp>
        <p:nvSpPr>
          <p:cNvPr id="8" name="TextBox 7"/>
          <p:cNvSpPr txBox="1"/>
          <p:nvPr/>
        </p:nvSpPr>
        <p:spPr>
          <a:xfrm>
            <a:off x="182880" y="162560"/>
            <a:ext cx="8839200" cy="6480000"/>
          </a:xfrm>
          <a:prstGeom prst="rect">
            <a:avLst/>
          </a:prstGeom>
          <a:noFill/>
        </p:spPr>
        <p:txBody>
          <a:bodyPr wrap="square" numCol="10" rtlCol="0">
            <a:noAutofit/>
          </a:bodyPr>
          <a:lstStyle/>
          <a:p>
            <a:r>
              <a:rPr lang="en-US" sz="800" dirty="0">
                <a:solidFill>
                  <a:srgbClr val="FFFFFF"/>
                </a:solidFill>
                <a:latin typeface="Helvetica"/>
                <a:cs typeface="Helvetica"/>
              </a:rPr>
              <a:t>Analyst Developer</a:t>
            </a:r>
          </a:p>
          <a:p>
            <a:r>
              <a:rPr lang="en-US" sz="800" dirty="0">
                <a:solidFill>
                  <a:srgbClr val="FFFFFF"/>
                </a:solidFill>
                <a:latin typeface="Helvetica"/>
                <a:cs typeface="Helvetica"/>
              </a:rPr>
              <a:t>Analyst Programmer</a:t>
            </a:r>
          </a:p>
          <a:p>
            <a:r>
              <a:rPr lang="en-US" sz="800" dirty="0">
                <a:solidFill>
                  <a:srgbClr val="FFFFFF"/>
                </a:solidFill>
                <a:latin typeface="Helvetica"/>
                <a:cs typeface="Helvetica"/>
              </a:rPr>
              <a:t>Analyst Programmer - SITS (x 3)</a:t>
            </a:r>
          </a:p>
          <a:p>
            <a:r>
              <a:rPr lang="en-US" sz="800" dirty="0">
                <a:solidFill>
                  <a:srgbClr val="FFFFFF"/>
                </a:solidFill>
                <a:latin typeface="Helvetica"/>
                <a:cs typeface="Helvetica"/>
              </a:rPr>
              <a:t>Analyst/Programmer</a:t>
            </a:r>
          </a:p>
          <a:p>
            <a:r>
              <a:rPr lang="en-US" sz="800" dirty="0">
                <a:solidFill>
                  <a:srgbClr val="FFFFFF"/>
                </a:solidFill>
                <a:latin typeface="Helvetica"/>
                <a:cs typeface="Helvetica"/>
              </a:rPr>
              <a:t>Applications Developer</a:t>
            </a:r>
          </a:p>
          <a:p>
            <a:r>
              <a:rPr lang="en-US" sz="800" dirty="0">
                <a:solidFill>
                  <a:srgbClr val="FFFFFF"/>
                </a:solidFill>
                <a:latin typeface="Helvetica"/>
                <a:cs typeface="Helvetica"/>
              </a:rPr>
              <a:t>Applied Scientist</a:t>
            </a:r>
          </a:p>
          <a:p>
            <a:r>
              <a:rPr lang="en-US" sz="800" dirty="0">
                <a:solidFill>
                  <a:srgbClr val="FFFFFF"/>
                </a:solidFill>
                <a:latin typeface="Helvetica"/>
                <a:cs typeface="Helvetica"/>
              </a:rPr>
              <a:t>Architectural Robotics Developer</a:t>
            </a:r>
          </a:p>
          <a:p>
            <a:r>
              <a:rPr lang="en-US" sz="800" dirty="0">
                <a:solidFill>
                  <a:srgbClr val="FFFFFF"/>
                </a:solidFill>
                <a:latin typeface="Helvetica"/>
                <a:cs typeface="Helvetica"/>
              </a:rPr>
              <a:t>Assistant Data Programmer</a:t>
            </a:r>
          </a:p>
          <a:p>
            <a:r>
              <a:rPr lang="en-US" sz="800" dirty="0">
                <a:solidFill>
                  <a:srgbClr val="FFFFFF"/>
                </a:solidFill>
                <a:latin typeface="Helvetica"/>
                <a:cs typeface="Helvetica"/>
              </a:rPr>
              <a:t>Assistant Project Manager</a:t>
            </a:r>
          </a:p>
          <a:p>
            <a:r>
              <a:rPr lang="en-US" sz="800" dirty="0">
                <a:solidFill>
                  <a:srgbClr val="FFFFFF"/>
                </a:solidFill>
                <a:latin typeface="Helvetica"/>
                <a:cs typeface="Helvetica"/>
              </a:rPr>
              <a:t>Atmospheric Correction and </a:t>
            </a:r>
            <a:r>
              <a:rPr lang="en-US" sz="800" dirty="0" err="1">
                <a:solidFill>
                  <a:srgbClr val="FFFFFF"/>
                </a:solidFill>
                <a:latin typeface="Helvetica"/>
                <a:cs typeface="Helvetica"/>
              </a:rPr>
              <a:t>Radiative</a:t>
            </a:r>
            <a:r>
              <a:rPr lang="en-US" sz="800" dirty="0">
                <a:solidFill>
                  <a:srgbClr val="FFFFFF"/>
                </a:solidFill>
                <a:latin typeface="Helvetica"/>
                <a:cs typeface="Helvetica"/>
              </a:rPr>
              <a:t> Transfer Model Scientist</a:t>
            </a:r>
          </a:p>
          <a:p>
            <a:r>
              <a:rPr lang="en-US" sz="800" dirty="0">
                <a:solidFill>
                  <a:srgbClr val="FFFFFF"/>
                </a:solidFill>
                <a:latin typeface="Helvetica"/>
                <a:cs typeface="Helvetica"/>
              </a:rPr>
              <a:t>Audio Software Developer - KTP Associate</a:t>
            </a:r>
          </a:p>
          <a:p>
            <a:r>
              <a:rPr lang="en-US" sz="800" dirty="0" err="1">
                <a:solidFill>
                  <a:srgbClr val="FFFFFF"/>
                </a:solidFill>
                <a:latin typeface="Helvetica"/>
                <a:cs typeface="Helvetica"/>
              </a:rPr>
              <a:t>Bioinformatician</a:t>
            </a:r>
            <a:endParaRPr lang="en-US" sz="800" dirty="0">
              <a:solidFill>
                <a:srgbClr val="FFFFFF"/>
              </a:solidFill>
              <a:latin typeface="Helvetica"/>
              <a:cs typeface="Helvetica"/>
            </a:endParaRPr>
          </a:p>
          <a:p>
            <a:r>
              <a:rPr lang="en-US" sz="800" dirty="0" err="1">
                <a:solidFill>
                  <a:srgbClr val="FFFFFF"/>
                </a:solidFill>
                <a:latin typeface="Helvetica"/>
                <a:cs typeface="Helvetica"/>
              </a:rPr>
              <a:t>Bioinformatician</a:t>
            </a:r>
            <a:r>
              <a:rPr lang="en-US" sz="800" dirty="0">
                <a:solidFill>
                  <a:srgbClr val="FFFFFF"/>
                </a:solidFill>
                <a:latin typeface="Helvetica"/>
                <a:cs typeface="Helvetica"/>
              </a:rPr>
              <a:t> In Potato Genomics and Genetics</a:t>
            </a:r>
          </a:p>
          <a:p>
            <a:r>
              <a:rPr lang="en-US" sz="800" dirty="0" err="1">
                <a:solidFill>
                  <a:srgbClr val="FFFFFF"/>
                </a:solidFill>
                <a:latin typeface="Helvetica"/>
                <a:cs typeface="Helvetica"/>
              </a:rPr>
              <a:t>Bioinformatician</a:t>
            </a:r>
            <a:r>
              <a:rPr lang="en-US" sz="800" dirty="0">
                <a:solidFill>
                  <a:srgbClr val="FFFFFF"/>
                </a:solidFill>
                <a:latin typeface="Helvetica"/>
                <a:cs typeface="Helvetica"/>
              </a:rPr>
              <a:t>/Computational </a:t>
            </a:r>
            <a:r>
              <a:rPr lang="en-US" sz="800" dirty="0" err="1">
                <a:solidFill>
                  <a:srgbClr val="FFFFFF"/>
                </a:solidFill>
                <a:latin typeface="Helvetica"/>
                <a:cs typeface="Helvetica"/>
              </a:rPr>
              <a:t>Bioscientist</a:t>
            </a:r>
            <a:r>
              <a:rPr lang="en-US" sz="800" dirty="0">
                <a:solidFill>
                  <a:srgbClr val="FFFFFF"/>
                </a:solidFill>
                <a:latin typeface="Helvetica"/>
                <a:cs typeface="Helvetica"/>
              </a:rPr>
              <a:t> in Microbiology</a:t>
            </a:r>
          </a:p>
          <a:p>
            <a:r>
              <a:rPr lang="en-US" sz="800" dirty="0" err="1">
                <a:solidFill>
                  <a:srgbClr val="FFFFFF"/>
                </a:solidFill>
                <a:latin typeface="Helvetica"/>
                <a:cs typeface="Helvetica"/>
              </a:rPr>
              <a:t>Bioinformaticians</a:t>
            </a:r>
            <a:endParaRPr lang="en-US" sz="800" dirty="0">
              <a:solidFill>
                <a:srgbClr val="FFFFFF"/>
              </a:solidFill>
              <a:latin typeface="Helvetica"/>
              <a:cs typeface="Helvetica"/>
            </a:endParaRPr>
          </a:p>
          <a:p>
            <a:r>
              <a:rPr lang="en-US" sz="800" dirty="0">
                <a:solidFill>
                  <a:srgbClr val="FFFFFF"/>
                </a:solidFill>
                <a:latin typeface="Helvetica"/>
                <a:cs typeface="Helvetica"/>
              </a:rPr>
              <a:t>Bioinformatics Analyst</a:t>
            </a:r>
          </a:p>
          <a:p>
            <a:r>
              <a:rPr lang="en-US" sz="800" dirty="0">
                <a:solidFill>
                  <a:srgbClr val="FFFFFF"/>
                </a:solidFill>
                <a:latin typeface="Helvetica"/>
                <a:cs typeface="Helvetica"/>
              </a:rPr>
              <a:t>Bioinformatics Postdoctoral Researcher</a:t>
            </a:r>
          </a:p>
          <a:p>
            <a:r>
              <a:rPr lang="en-US" sz="800" dirty="0">
                <a:solidFill>
                  <a:srgbClr val="FFFFFF"/>
                </a:solidFill>
                <a:latin typeface="Helvetica"/>
                <a:cs typeface="Helvetica"/>
              </a:rPr>
              <a:t>Bioinformatics scientist</a:t>
            </a:r>
          </a:p>
          <a:p>
            <a:r>
              <a:rPr lang="en-US" sz="800" dirty="0">
                <a:solidFill>
                  <a:srgbClr val="FFFFFF"/>
                </a:solidFill>
                <a:latin typeface="Helvetica"/>
                <a:cs typeface="Helvetica"/>
              </a:rPr>
              <a:t>Biometric Software Systems Developer</a:t>
            </a:r>
          </a:p>
          <a:p>
            <a:r>
              <a:rPr lang="en-US" sz="800" dirty="0" err="1">
                <a:solidFill>
                  <a:srgbClr val="FFFFFF"/>
                </a:solidFill>
                <a:latin typeface="Helvetica"/>
                <a:cs typeface="Helvetica"/>
              </a:rPr>
              <a:t>Biorespository</a:t>
            </a:r>
            <a:r>
              <a:rPr lang="en-US" sz="800" dirty="0">
                <a:solidFill>
                  <a:srgbClr val="FFFFFF"/>
                </a:solidFill>
                <a:latin typeface="Helvetica"/>
                <a:cs typeface="Helvetica"/>
              </a:rPr>
              <a:t> Software Developer</a:t>
            </a:r>
          </a:p>
          <a:p>
            <a:r>
              <a:rPr lang="en-US" sz="800" dirty="0">
                <a:solidFill>
                  <a:srgbClr val="FFFFFF"/>
                </a:solidFill>
                <a:latin typeface="Helvetica"/>
                <a:cs typeface="Helvetica"/>
              </a:rPr>
              <a:t>C++ / 3D Graphics Software Engineer</a:t>
            </a:r>
          </a:p>
          <a:p>
            <a:r>
              <a:rPr lang="en-US" sz="800" dirty="0">
                <a:solidFill>
                  <a:srgbClr val="FFFFFF"/>
                </a:solidFill>
                <a:latin typeface="Helvetica"/>
                <a:cs typeface="Helvetica"/>
              </a:rPr>
              <a:t>Casebooks Project Editor (Research Assistant/Associate)</a:t>
            </a:r>
          </a:p>
          <a:p>
            <a:r>
              <a:rPr lang="en-US" sz="800" dirty="0">
                <a:solidFill>
                  <a:srgbClr val="FFFFFF"/>
                </a:solidFill>
                <a:latin typeface="Helvetica"/>
                <a:cs typeface="Helvetica"/>
              </a:rPr>
              <a:t>Climate Researcher (Research Associate)</a:t>
            </a:r>
          </a:p>
          <a:p>
            <a:r>
              <a:rPr lang="en-US" sz="800" dirty="0">
                <a:solidFill>
                  <a:srgbClr val="FFFFFF"/>
                </a:solidFill>
                <a:latin typeface="Helvetica"/>
                <a:cs typeface="Helvetica"/>
              </a:rPr>
              <a:t>Clinical Study Programmer</a:t>
            </a:r>
          </a:p>
          <a:p>
            <a:r>
              <a:rPr lang="en-US" sz="800" dirty="0" err="1">
                <a:solidFill>
                  <a:srgbClr val="FFFFFF"/>
                </a:solidFill>
                <a:latin typeface="Helvetica"/>
                <a:cs typeface="Helvetica"/>
              </a:rPr>
              <a:t>CoMPLEX</a:t>
            </a:r>
            <a:r>
              <a:rPr lang="en-US" sz="800" dirty="0">
                <a:solidFill>
                  <a:srgbClr val="FFFFFF"/>
                </a:solidFill>
                <a:latin typeface="Helvetica"/>
                <a:cs typeface="Helvetica"/>
              </a:rPr>
              <a:t> Research Associate</a:t>
            </a:r>
          </a:p>
          <a:p>
            <a:r>
              <a:rPr lang="en-US" sz="800" dirty="0">
                <a:solidFill>
                  <a:srgbClr val="FFFFFF"/>
                </a:solidFill>
                <a:latin typeface="Helvetica"/>
                <a:cs typeface="Helvetica"/>
              </a:rPr>
              <a:t>Computational Biologist / </a:t>
            </a:r>
            <a:r>
              <a:rPr lang="en-US" sz="800" dirty="0" err="1">
                <a:solidFill>
                  <a:srgbClr val="FFFFFF"/>
                </a:solidFill>
                <a:latin typeface="Helvetica"/>
                <a:cs typeface="Helvetica"/>
              </a:rPr>
              <a:t>Bioinformatician</a:t>
            </a:r>
            <a:endParaRPr lang="en-US" sz="800" dirty="0">
              <a:solidFill>
                <a:srgbClr val="FFFFFF"/>
              </a:solidFill>
              <a:latin typeface="Helvetica"/>
              <a:cs typeface="Helvetica"/>
            </a:endParaRPr>
          </a:p>
          <a:p>
            <a:r>
              <a:rPr lang="en-US" sz="800" dirty="0">
                <a:solidFill>
                  <a:srgbClr val="FFFFFF"/>
                </a:solidFill>
                <a:latin typeface="Helvetica"/>
                <a:cs typeface="Helvetica"/>
              </a:rPr>
              <a:t>Computational Scientist</a:t>
            </a:r>
          </a:p>
          <a:p>
            <a:r>
              <a:rPr lang="en-US" sz="800" dirty="0">
                <a:solidFill>
                  <a:srgbClr val="FFFFFF"/>
                </a:solidFill>
                <a:latin typeface="Helvetica"/>
                <a:cs typeface="Helvetica"/>
              </a:rPr>
              <a:t>Computational Scientist in Computational Fluid Dynamics &amp; Industrial Applications</a:t>
            </a:r>
          </a:p>
          <a:p>
            <a:r>
              <a:rPr lang="en-US" sz="800" dirty="0">
                <a:solidFill>
                  <a:srgbClr val="FFFFFF"/>
                </a:solidFill>
                <a:latin typeface="Helvetica"/>
                <a:cs typeface="Helvetica"/>
              </a:rPr>
              <a:t>Computational Scientist in Structural Mechanics and Industrial Applications</a:t>
            </a:r>
          </a:p>
          <a:p>
            <a:r>
              <a:rPr lang="en-US" sz="800" dirty="0">
                <a:solidFill>
                  <a:srgbClr val="FFFFFF"/>
                </a:solidFill>
                <a:latin typeface="Helvetica"/>
                <a:cs typeface="Helvetica"/>
              </a:rPr>
              <a:t>Computer Scientist</a:t>
            </a:r>
          </a:p>
          <a:p>
            <a:r>
              <a:rPr lang="en-US" sz="800" dirty="0">
                <a:solidFill>
                  <a:srgbClr val="FFFFFF"/>
                </a:solidFill>
                <a:latin typeface="Helvetica"/>
                <a:cs typeface="Helvetica"/>
              </a:rPr>
              <a:t>Computer Vision Researcher</a:t>
            </a:r>
          </a:p>
          <a:p>
            <a:r>
              <a:rPr lang="en-US" sz="800" dirty="0">
                <a:solidFill>
                  <a:srgbClr val="FFFFFF"/>
                </a:solidFill>
                <a:latin typeface="Helvetica"/>
                <a:cs typeface="Helvetica"/>
              </a:rPr>
              <a:t>Content Developer/Programmer</a:t>
            </a:r>
          </a:p>
          <a:p>
            <a:r>
              <a:rPr lang="en-US" sz="800" dirty="0">
                <a:solidFill>
                  <a:srgbClr val="FFFFFF"/>
                </a:solidFill>
                <a:latin typeface="Helvetica"/>
                <a:cs typeface="Helvetica"/>
              </a:rPr>
              <a:t>Control Engineer-IMG - 3 posts</a:t>
            </a:r>
          </a:p>
          <a:p>
            <a:r>
              <a:rPr lang="en-US" sz="800" dirty="0" err="1">
                <a:solidFill>
                  <a:srgbClr val="FFFFFF"/>
                </a:solidFill>
                <a:latin typeface="Helvetica"/>
                <a:cs typeface="Helvetica"/>
              </a:rPr>
              <a:t>CREATe</a:t>
            </a:r>
            <a:r>
              <a:rPr lang="en-US" sz="800" dirty="0">
                <a:solidFill>
                  <a:srgbClr val="FFFFFF"/>
                </a:solidFill>
                <a:latin typeface="Helvetica"/>
                <a:cs typeface="Helvetica"/>
              </a:rPr>
              <a:t> Data Specialist</a:t>
            </a:r>
          </a:p>
          <a:p>
            <a:r>
              <a:rPr lang="en-US" sz="800" dirty="0">
                <a:solidFill>
                  <a:srgbClr val="FFFFFF"/>
                </a:solidFill>
                <a:latin typeface="Helvetica"/>
                <a:cs typeface="Helvetica"/>
              </a:rPr>
              <a:t>Data Analyst</a:t>
            </a:r>
          </a:p>
          <a:p>
            <a:r>
              <a:rPr lang="en-US" sz="800" dirty="0">
                <a:solidFill>
                  <a:srgbClr val="FFFFFF"/>
                </a:solidFill>
                <a:latin typeface="Helvetica"/>
                <a:cs typeface="Helvetica"/>
              </a:rPr>
              <a:t>Data Integration Coordinator</a:t>
            </a:r>
          </a:p>
          <a:p>
            <a:r>
              <a:rPr lang="en-US" sz="800" dirty="0">
                <a:solidFill>
                  <a:srgbClr val="FFFFFF"/>
                </a:solidFill>
                <a:latin typeface="Helvetica"/>
                <a:cs typeface="Helvetica"/>
              </a:rPr>
              <a:t>Data Manager x3</a:t>
            </a:r>
          </a:p>
          <a:p>
            <a:r>
              <a:rPr lang="en-US" sz="800" dirty="0">
                <a:solidFill>
                  <a:srgbClr val="FFFFFF"/>
                </a:solidFill>
                <a:latin typeface="Helvetica"/>
                <a:cs typeface="Helvetica"/>
              </a:rPr>
              <a:t>Database and Software Engineer</a:t>
            </a:r>
          </a:p>
          <a:p>
            <a:r>
              <a:rPr lang="en-US" sz="800" dirty="0">
                <a:solidFill>
                  <a:srgbClr val="FFFFFF"/>
                </a:solidFill>
                <a:latin typeface="Helvetica"/>
                <a:cs typeface="Helvetica"/>
              </a:rPr>
              <a:t>Database Manager/Researcher</a:t>
            </a:r>
          </a:p>
          <a:p>
            <a:r>
              <a:rPr lang="en-US" sz="800" dirty="0">
                <a:solidFill>
                  <a:srgbClr val="FFFFFF"/>
                </a:solidFill>
                <a:latin typeface="Helvetica"/>
                <a:cs typeface="Helvetica"/>
              </a:rPr>
              <a:t>Database Programmer</a:t>
            </a:r>
          </a:p>
          <a:p>
            <a:r>
              <a:rPr lang="en-US" sz="800" dirty="0">
                <a:solidFill>
                  <a:srgbClr val="FFFFFF"/>
                </a:solidFill>
                <a:latin typeface="Helvetica"/>
                <a:cs typeface="Helvetica"/>
              </a:rPr>
              <a:t>Digital Media Technician</a:t>
            </a:r>
          </a:p>
          <a:p>
            <a:r>
              <a:rPr lang="en-US" sz="800" dirty="0">
                <a:solidFill>
                  <a:srgbClr val="FFFFFF"/>
                </a:solidFill>
                <a:latin typeface="Helvetica"/>
                <a:cs typeface="Helvetica"/>
              </a:rPr>
              <a:t>E-Learning Portal Manager (KTP Associate)</a:t>
            </a:r>
          </a:p>
          <a:p>
            <a:r>
              <a:rPr lang="en-US" sz="800" dirty="0">
                <a:solidFill>
                  <a:srgbClr val="FFFFFF"/>
                </a:solidFill>
                <a:latin typeface="Helvetica"/>
                <a:cs typeface="Helvetica"/>
              </a:rPr>
              <a:t>e-Learning Systems Development Analyst</a:t>
            </a:r>
          </a:p>
          <a:p>
            <a:r>
              <a:rPr lang="en-US" sz="800" dirty="0">
                <a:solidFill>
                  <a:srgbClr val="FFFFFF"/>
                </a:solidFill>
                <a:latin typeface="Helvetica"/>
                <a:cs typeface="Helvetica"/>
              </a:rPr>
              <a:t>e-Learning Systems Development Analyst (Moodle, SQL)</a:t>
            </a:r>
          </a:p>
          <a:p>
            <a:r>
              <a:rPr lang="en-US" sz="800" dirty="0">
                <a:solidFill>
                  <a:srgbClr val="FFFFFF"/>
                </a:solidFill>
                <a:latin typeface="Helvetica"/>
                <a:cs typeface="Helvetica"/>
              </a:rPr>
              <a:t>E-Learning Web Developer</a:t>
            </a:r>
          </a:p>
          <a:p>
            <a:r>
              <a:rPr lang="en-US" sz="800" dirty="0">
                <a:solidFill>
                  <a:srgbClr val="FFFFFF"/>
                </a:solidFill>
                <a:latin typeface="Helvetica"/>
                <a:cs typeface="Helvetica"/>
              </a:rPr>
              <a:t>E-Portfolio Learning Technologist</a:t>
            </a:r>
          </a:p>
          <a:p>
            <a:r>
              <a:rPr lang="en-US" sz="800" dirty="0">
                <a:solidFill>
                  <a:srgbClr val="FFFFFF"/>
                </a:solidFill>
                <a:latin typeface="Helvetica"/>
                <a:cs typeface="Helvetica"/>
              </a:rPr>
              <a:t>Embedded Systems Engineer</a:t>
            </a:r>
          </a:p>
          <a:p>
            <a:r>
              <a:rPr lang="en-US" sz="800" dirty="0">
                <a:solidFill>
                  <a:srgbClr val="FFFFFF"/>
                </a:solidFill>
                <a:latin typeface="Helvetica"/>
                <a:cs typeface="Helvetica"/>
              </a:rPr>
              <a:t>Engineering Technician</a:t>
            </a:r>
          </a:p>
          <a:p>
            <a:r>
              <a:rPr lang="en-US" sz="800" dirty="0">
                <a:solidFill>
                  <a:srgbClr val="FFFFFF"/>
                </a:solidFill>
                <a:latin typeface="Helvetica"/>
                <a:cs typeface="Helvetica"/>
              </a:rPr>
              <a:t>Environmental Scientist</a:t>
            </a:r>
          </a:p>
          <a:p>
            <a:r>
              <a:rPr lang="en-US" sz="800" dirty="0">
                <a:solidFill>
                  <a:srgbClr val="FFFFFF"/>
                </a:solidFill>
                <a:latin typeface="Helvetica"/>
                <a:cs typeface="Helvetica"/>
              </a:rPr>
              <a:t>EPSRC Studentship on Algorithmic Construction of </a:t>
            </a:r>
            <a:r>
              <a:rPr lang="en-US" sz="800" dirty="0" err="1">
                <a:solidFill>
                  <a:srgbClr val="FFFFFF"/>
                </a:solidFill>
                <a:latin typeface="Helvetica"/>
                <a:cs typeface="Helvetica"/>
              </a:rPr>
              <a:t>Finsler-Lyapunov</a:t>
            </a:r>
            <a:r>
              <a:rPr lang="en-US" sz="800" dirty="0">
                <a:solidFill>
                  <a:srgbClr val="FFFFFF"/>
                </a:solidFill>
                <a:latin typeface="Helvetica"/>
                <a:cs typeface="Helvetica"/>
              </a:rPr>
              <a:t> Functions</a:t>
            </a:r>
          </a:p>
          <a:p>
            <a:r>
              <a:rPr lang="en-US" sz="800" dirty="0">
                <a:solidFill>
                  <a:srgbClr val="FFFFFF"/>
                </a:solidFill>
                <a:latin typeface="Helvetica"/>
                <a:cs typeface="Helvetica"/>
              </a:rPr>
              <a:t>Experimental Officer in Bioinformatics</a:t>
            </a:r>
          </a:p>
          <a:p>
            <a:r>
              <a:rPr lang="en-US" sz="800" dirty="0">
                <a:solidFill>
                  <a:srgbClr val="FFFFFF"/>
                </a:solidFill>
                <a:latin typeface="Helvetica"/>
                <a:cs typeface="Helvetica"/>
              </a:rPr>
              <a:t>Experimental Psychologist</a:t>
            </a:r>
          </a:p>
          <a:p>
            <a:r>
              <a:rPr lang="en-US" sz="800" dirty="0">
                <a:solidFill>
                  <a:srgbClr val="FFFFFF"/>
                </a:solidFill>
                <a:latin typeface="Helvetica"/>
                <a:cs typeface="Helvetica"/>
              </a:rPr>
              <a:t>Finance Assistant</a:t>
            </a:r>
          </a:p>
          <a:p>
            <a:r>
              <a:rPr lang="en-US" sz="800" dirty="0">
                <a:solidFill>
                  <a:srgbClr val="FFFFFF"/>
                </a:solidFill>
                <a:latin typeface="Helvetica"/>
                <a:cs typeface="Helvetica"/>
              </a:rPr>
              <a:t>Gaia Alerts Software Developer</a:t>
            </a:r>
          </a:p>
          <a:p>
            <a:r>
              <a:rPr lang="en-US" sz="800" dirty="0">
                <a:solidFill>
                  <a:srgbClr val="FFFFFF"/>
                </a:solidFill>
                <a:latin typeface="Helvetica"/>
                <a:cs typeface="Helvetica"/>
              </a:rPr>
              <a:t>Gaia Software Developer (Gaia UK Team)</a:t>
            </a:r>
          </a:p>
          <a:p>
            <a:r>
              <a:rPr lang="en-US" sz="800" dirty="0">
                <a:solidFill>
                  <a:srgbClr val="FFFFFF"/>
                </a:solidFill>
                <a:latin typeface="Helvetica"/>
                <a:cs typeface="Helvetica"/>
              </a:rPr>
              <a:t>GIS Applications Specialist</a:t>
            </a:r>
          </a:p>
          <a:p>
            <a:r>
              <a:rPr lang="en-US" sz="800" dirty="0">
                <a:solidFill>
                  <a:srgbClr val="FFFFFF"/>
                </a:solidFill>
                <a:latin typeface="Helvetica"/>
                <a:cs typeface="Helvetica"/>
              </a:rPr>
              <a:t>Graduate Programmer / Software Developer</a:t>
            </a:r>
          </a:p>
          <a:p>
            <a:r>
              <a:rPr lang="en-US" sz="800" dirty="0">
                <a:solidFill>
                  <a:srgbClr val="FFFFFF"/>
                </a:solidFill>
                <a:latin typeface="Helvetica"/>
                <a:cs typeface="Helvetica"/>
              </a:rPr>
              <a:t>Graphics Programmer</a:t>
            </a:r>
          </a:p>
          <a:p>
            <a:r>
              <a:rPr lang="en-US" sz="800" dirty="0">
                <a:solidFill>
                  <a:srgbClr val="FFFFFF"/>
                </a:solidFill>
                <a:latin typeface="Helvetica"/>
                <a:cs typeface="Helvetica"/>
              </a:rPr>
              <a:t>Health Data Manager / Scientist</a:t>
            </a:r>
          </a:p>
          <a:p>
            <a:r>
              <a:rPr lang="en-US" sz="800" dirty="0">
                <a:solidFill>
                  <a:srgbClr val="FFFFFF"/>
                </a:solidFill>
                <a:latin typeface="Helvetica"/>
                <a:cs typeface="Helvetica"/>
              </a:rPr>
              <a:t>High Throughput </a:t>
            </a:r>
            <a:r>
              <a:rPr lang="en-US" sz="800" dirty="0" err="1">
                <a:solidFill>
                  <a:srgbClr val="FFFFFF"/>
                </a:solidFill>
                <a:latin typeface="Helvetica"/>
                <a:cs typeface="Helvetica"/>
              </a:rPr>
              <a:t>Bioinformatician</a:t>
            </a:r>
            <a:endParaRPr lang="en-US" sz="800" dirty="0">
              <a:solidFill>
                <a:srgbClr val="FFFFFF"/>
              </a:solidFill>
              <a:latin typeface="Helvetica"/>
              <a:cs typeface="Helvetica"/>
            </a:endParaRPr>
          </a:p>
          <a:p>
            <a:r>
              <a:rPr lang="en-US" sz="800" dirty="0">
                <a:solidFill>
                  <a:srgbClr val="FFFFFF"/>
                </a:solidFill>
                <a:latin typeface="Helvetica"/>
                <a:cs typeface="Helvetica"/>
              </a:rPr>
              <a:t>High Throughput Sequencing </a:t>
            </a:r>
            <a:r>
              <a:rPr lang="en-US" sz="800" dirty="0" err="1">
                <a:solidFill>
                  <a:srgbClr val="FFFFFF"/>
                </a:solidFill>
                <a:latin typeface="Helvetica"/>
                <a:cs typeface="Helvetica"/>
              </a:rPr>
              <a:t>Bioinformatician</a:t>
            </a:r>
            <a:r>
              <a:rPr lang="en-US" sz="800" dirty="0">
                <a:solidFill>
                  <a:srgbClr val="FFFFFF"/>
                </a:solidFill>
                <a:latin typeface="Helvetica"/>
                <a:cs typeface="Helvetica"/>
              </a:rPr>
              <a:t> (Two posts)</a:t>
            </a:r>
          </a:p>
          <a:p>
            <a:r>
              <a:rPr lang="en-US" sz="800" dirty="0">
                <a:solidFill>
                  <a:srgbClr val="FFFFFF"/>
                </a:solidFill>
                <a:latin typeface="Helvetica"/>
                <a:cs typeface="Helvetica"/>
              </a:rPr>
              <a:t>HIVE Manager/ HIVE Co-</a:t>
            </a:r>
            <a:r>
              <a:rPr lang="en-US" sz="800" dirty="0" err="1">
                <a:solidFill>
                  <a:srgbClr val="FFFFFF"/>
                </a:solidFill>
                <a:latin typeface="Helvetica"/>
                <a:cs typeface="Helvetica"/>
              </a:rPr>
              <a:t>ordinator</a:t>
            </a:r>
            <a:endParaRPr lang="en-US" sz="800" dirty="0">
              <a:solidFill>
                <a:srgbClr val="FFFFFF"/>
              </a:solidFill>
              <a:latin typeface="Helvetica"/>
              <a:cs typeface="Helvetica"/>
            </a:endParaRPr>
          </a:p>
          <a:p>
            <a:r>
              <a:rPr lang="en-US" sz="800" dirty="0">
                <a:solidFill>
                  <a:srgbClr val="FFFFFF"/>
                </a:solidFill>
                <a:latin typeface="Helvetica"/>
                <a:cs typeface="Helvetica"/>
              </a:rPr>
              <a:t>HIVE Senior Researcher and Technical Lead</a:t>
            </a:r>
          </a:p>
          <a:p>
            <a:r>
              <a:rPr lang="en-US" sz="800" dirty="0">
                <a:solidFill>
                  <a:srgbClr val="FFFFFF"/>
                </a:solidFill>
                <a:latin typeface="Helvetica"/>
                <a:cs typeface="Helvetica"/>
              </a:rPr>
              <a:t>Hydro-informatics Scientific Software Developer</a:t>
            </a:r>
          </a:p>
          <a:p>
            <a:r>
              <a:rPr lang="en-US" sz="800" dirty="0">
                <a:solidFill>
                  <a:srgbClr val="FFFFFF"/>
                </a:solidFill>
                <a:latin typeface="Helvetica"/>
                <a:cs typeface="Helvetica"/>
              </a:rPr>
              <a:t>Image Analysis Manager for Cancer Imaging</a:t>
            </a:r>
          </a:p>
          <a:p>
            <a:r>
              <a:rPr lang="en-US" sz="800" dirty="0">
                <a:solidFill>
                  <a:srgbClr val="FFFFFF"/>
                </a:solidFill>
                <a:latin typeface="Helvetica"/>
                <a:cs typeface="Helvetica"/>
              </a:rPr>
              <a:t>Information Systems Developer</a:t>
            </a:r>
          </a:p>
          <a:p>
            <a:r>
              <a:rPr lang="en-US" sz="800" dirty="0">
                <a:solidFill>
                  <a:srgbClr val="FFFFFF"/>
                </a:solidFill>
                <a:latin typeface="Helvetica"/>
                <a:cs typeface="Helvetica"/>
              </a:rPr>
              <a:t>Instrumentation Engineer</a:t>
            </a:r>
          </a:p>
          <a:p>
            <a:r>
              <a:rPr lang="en-US" sz="800" dirty="0">
                <a:solidFill>
                  <a:srgbClr val="FFFFFF"/>
                </a:solidFill>
                <a:latin typeface="Helvetica"/>
                <a:cs typeface="Helvetica"/>
              </a:rPr>
              <a:t>Investigator Statistician</a:t>
            </a:r>
          </a:p>
          <a:p>
            <a:r>
              <a:rPr lang="en-US" sz="800" dirty="0">
                <a:solidFill>
                  <a:srgbClr val="FFFFFF"/>
                </a:solidFill>
                <a:latin typeface="Helvetica"/>
                <a:cs typeface="Helvetica"/>
              </a:rPr>
              <a:t>IT Developer</a:t>
            </a:r>
          </a:p>
          <a:p>
            <a:r>
              <a:rPr lang="en-US" sz="800" dirty="0">
                <a:solidFill>
                  <a:srgbClr val="FFFFFF"/>
                </a:solidFill>
                <a:latin typeface="Helvetica"/>
                <a:cs typeface="Helvetica"/>
              </a:rPr>
              <a:t>IT Services Manager</a:t>
            </a:r>
          </a:p>
          <a:p>
            <a:r>
              <a:rPr lang="en-US" sz="800" dirty="0">
                <a:solidFill>
                  <a:srgbClr val="FFFFFF"/>
                </a:solidFill>
                <a:latin typeface="Helvetica"/>
                <a:cs typeface="Helvetica"/>
              </a:rPr>
              <a:t>IT Services Specialist (e-Learning Systems)</a:t>
            </a:r>
          </a:p>
          <a:p>
            <a:r>
              <a:rPr lang="en-US" sz="800" dirty="0">
                <a:solidFill>
                  <a:srgbClr val="FFFFFF"/>
                </a:solidFill>
                <a:latin typeface="Helvetica"/>
                <a:cs typeface="Helvetica"/>
              </a:rPr>
              <a:t>IT Support Technician (Unix / Windows Systems)</a:t>
            </a:r>
          </a:p>
          <a:p>
            <a:r>
              <a:rPr lang="en-US" sz="800" dirty="0">
                <a:solidFill>
                  <a:srgbClr val="FFFFFF"/>
                </a:solidFill>
                <a:latin typeface="Helvetica"/>
                <a:cs typeface="Helvetica"/>
              </a:rPr>
              <a:t>Knowledge Transfer Partnership (KTP) Associate: </a:t>
            </a:r>
            <a:r>
              <a:rPr lang="en-US" sz="800" dirty="0" err="1">
                <a:solidFill>
                  <a:srgbClr val="FFFFFF"/>
                </a:solidFill>
                <a:latin typeface="Helvetica"/>
                <a:cs typeface="Helvetica"/>
              </a:rPr>
              <a:t>Innovent</a:t>
            </a:r>
            <a:r>
              <a:rPr lang="en-US" sz="800" dirty="0">
                <a:solidFill>
                  <a:srgbClr val="FFFFFF"/>
                </a:solidFill>
                <a:latin typeface="Helvetica"/>
                <a:cs typeface="Helvetica"/>
              </a:rPr>
              <a:t> Technologies LTD</a:t>
            </a:r>
          </a:p>
          <a:p>
            <a:r>
              <a:rPr lang="en-US" sz="800" dirty="0">
                <a:solidFill>
                  <a:srgbClr val="FFFFFF"/>
                </a:solidFill>
                <a:latin typeface="Helvetica"/>
                <a:cs typeface="Helvetica"/>
              </a:rPr>
              <a:t>Knowledge Transfer Partnerships (KTP) Associate - Software Developer</a:t>
            </a:r>
          </a:p>
          <a:p>
            <a:r>
              <a:rPr lang="en-US" sz="800" dirty="0">
                <a:solidFill>
                  <a:srgbClr val="FFFFFF"/>
                </a:solidFill>
                <a:latin typeface="Helvetica"/>
                <a:cs typeface="Helvetica"/>
              </a:rPr>
              <a:t>KTP Associate - Robot Vision Scientist (Research Fellow)</a:t>
            </a:r>
          </a:p>
          <a:p>
            <a:r>
              <a:rPr lang="en-US" sz="800" dirty="0">
                <a:solidFill>
                  <a:srgbClr val="FFFFFF"/>
                </a:solidFill>
                <a:latin typeface="Helvetica"/>
                <a:cs typeface="Helvetica"/>
              </a:rPr>
              <a:t>KTP Associate (Fixed Term Contract for 24 months)</a:t>
            </a:r>
          </a:p>
          <a:p>
            <a:r>
              <a:rPr lang="en-US" sz="800" dirty="0">
                <a:solidFill>
                  <a:srgbClr val="FFFFFF"/>
                </a:solidFill>
                <a:latin typeface="Helvetica"/>
                <a:cs typeface="Helvetica"/>
              </a:rPr>
              <a:t>KTP Associate (Precision Agriculture Data Analyst)</a:t>
            </a:r>
          </a:p>
          <a:p>
            <a:r>
              <a:rPr lang="en-US" sz="800" dirty="0">
                <a:solidFill>
                  <a:srgbClr val="FFFFFF"/>
                </a:solidFill>
                <a:latin typeface="Helvetica"/>
                <a:cs typeface="Helvetica"/>
              </a:rPr>
              <a:t>KTP Associate </a:t>
            </a:r>
            <a:r>
              <a:rPr lang="en-US" sz="800" dirty="0" err="1">
                <a:solidFill>
                  <a:srgbClr val="FFFFFF"/>
                </a:solidFill>
                <a:latin typeface="Helvetica"/>
                <a:cs typeface="Helvetica"/>
              </a:rPr>
              <a:t>â</a:t>
            </a:r>
            <a:r>
              <a:rPr lang="en-US" sz="800" dirty="0">
                <a:solidFill>
                  <a:srgbClr val="FFFFFF"/>
                </a:solidFill>
                <a:latin typeface="Helvetica"/>
                <a:cs typeface="Helvetica"/>
              </a:rPr>
              <a:t>€“ Graduate Web Developer</a:t>
            </a:r>
          </a:p>
          <a:p>
            <a:r>
              <a:rPr lang="en-US" sz="800" dirty="0">
                <a:solidFill>
                  <a:srgbClr val="FFFFFF"/>
                </a:solidFill>
                <a:latin typeface="Helvetica"/>
                <a:cs typeface="Helvetica"/>
              </a:rPr>
              <a:t>KTP Associate: Electronics / Robotics Engineer</a:t>
            </a:r>
          </a:p>
          <a:p>
            <a:r>
              <a:rPr lang="en-US" sz="800" dirty="0">
                <a:solidFill>
                  <a:srgbClr val="FFFFFF"/>
                </a:solidFill>
                <a:latin typeface="Helvetica"/>
                <a:cs typeface="Helvetica"/>
              </a:rPr>
              <a:t>Learning Technologist</a:t>
            </a:r>
          </a:p>
          <a:p>
            <a:r>
              <a:rPr lang="en-US" sz="800" dirty="0">
                <a:solidFill>
                  <a:srgbClr val="FFFFFF"/>
                </a:solidFill>
                <a:latin typeface="Helvetica"/>
                <a:cs typeface="Helvetica"/>
              </a:rPr>
              <a:t>Leicester Respiratory BRU IT Developer</a:t>
            </a:r>
          </a:p>
          <a:p>
            <a:r>
              <a:rPr lang="en-US" sz="800" dirty="0">
                <a:solidFill>
                  <a:srgbClr val="FFFFFF"/>
                </a:solidFill>
                <a:latin typeface="Helvetica"/>
                <a:cs typeface="Helvetica"/>
              </a:rPr>
              <a:t>Linguist / Psycholinguist</a:t>
            </a:r>
          </a:p>
          <a:p>
            <a:r>
              <a:rPr lang="en-US" sz="800" dirty="0">
                <a:solidFill>
                  <a:srgbClr val="FFFFFF"/>
                </a:solidFill>
                <a:latin typeface="Helvetica"/>
                <a:cs typeface="Helvetica"/>
              </a:rPr>
              <a:t>Maker Space Technician</a:t>
            </a:r>
          </a:p>
          <a:p>
            <a:r>
              <a:rPr lang="en-US" sz="800" dirty="0">
                <a:solidFill>
                  <a:srgbClr val="FFFFFF"/>
                </a:solidFill>
                <a:latin typeface="Helvetica"/>
                <a:cs typeface="Helvetica"/>
              </a:rPr>
              <a:t>Marie Curie Early Stage Researcher</a:t>
            </a:r>
          </a:p>
          <a:p>
            <a:r>
              <a:rPr lang="en-US" sz="800" dirty="0">
                <a:solidFill>
                  <a:srgbClr val="FFFFFF"/>
                </a:solidFill>
                <a:latin typeface="Helvetica"/>
                <a:cs typeface="Helvetica"/>
              </a:rPr>
              <a:t>Marie Curie Early Stage Researcher in Radar Rainfall for Integrated Water Quality </a:t>
            </a:r>
            <a:r>
              <a:rPr lang="en-US" sz="800" dirty="0" err="1">
                <a:solidFill>
                  <a:srgbClr val="FFFFFF"/>
                </a:solidFill>
                <a:latin typeface="Helvetica"/>
                <a:cs typeface="Helvetica"/>
              </a:rPr>
              <a:t>Modelling</a:t>
            </a:r>
            <a:endParaRPr lang="en-US" sz="800" dirty="0">
              <a:solidFill>
                <a:srgbClr val="FFFFFF"/>
              </a:solidFill>
              <a:latin typeface="Helvetica"/>
              <a:cs typeface="Helvetica"/>
            </a:endParaRPr>
          </a:p>
          <a:p>
            <a:r>
              <a:rPr lang="en-US" sz="800" dirty="0">
                <a:solidFill>
                  <a:srgbClr val="FFFFFF"/>
                </a:solidFill>
                <a:latin typeface="Helvetica"/>
                <a:cs typeface="Helvetica"/>
              </a:rPr>
              <a:t>Marine Earth Observation Scientists</a:t>
            </a:r>
          </a:p>
          <a:p>
            <a:r>
              <a:rPr lang="en-US" sz="800" dirty="0">
                <a:solidFill>
                  <a:srgbClr val="FFFFFF"/>
                </a:solidFill>
                <a:latin typeface="Helvetica"/>
                <a:cs typeface="Helvetica"/>
              </a:rPr>
              <a:t>Medical Statistician</a:t>
            </a:r>
          </a:p>
          <a:p>
            <a:r>
              <a:rPr lang="en-US" sz="800" dirty="0">
                <a:solidFill>
                  <a:srgbClr val="FFFFFF"/>
                </a:solidFill>
                <a:latin typeface="Helvetica"/>
                <a:cs typeface="Helvetica"/>
              </a:rPr>
              <a:t>Medical Statistician/Senior Medical Statistician</a:t>
            </a:r>
          </a:p>
          <a:p>
            <a:r>
              <a:rPr lang="en-US" sz="800" dirty="0">
                <a:solidFill>
                  <a:srgbClr val="FFFFFF"/>
                </a:solidFill>
                <a:latin typeface="Helvetica"/>
                <a:cs typeface="Helvetica"/>
              </a:rPr>
              <a:t>Metrology Engineer</a:t>
            </a:r>
          </a:p>
          <a:p>
            <a:r>
              <a:rPr lang="en-US" sz="800" dirty="0">
                <a:solidFill>
                  <a:srgbClr val="FFFFFF"/>
                </a:solidFill>
                <a:latin typeface="Helvetica"/>
                <a:cs typeface="Helvetica"/>
              </a:rPr>
              <a:t>Mobile Application Developer</a:t>
            </a:r>
          </a:p>
          <a:p>
            <a:r>
              <a:rPr lang="en-US" sz="800" dirty="0">
                <a:solidFill>
                  <a:srgbClr val="FFFFFF"/>
                </a:solidFill>
                <a:latin typeface="Helvetica"/>
                <a:cs typeface="Helvetica"/>
              </a:rPr>
              <a:t>NASC IT Support - Programmer and Systems Administrator (Fixed-term)</a:t>
            </a:r>
          </a:p>
          <a:p>
            <a:r>
              <a:rPr lang="en-US" sz="800" dirty="0">
                <a:solidFill>
                  <a:srgbClr val="FFFFFF"/>
                </a:solidFill>
                <a:latin typeface="Helvetica"/>
                <a:cs typeface="Helvetica"/>
              </a:rPr>
              <a:t>NIHR Research Methods Fellow</a:t>
            </a:r>
          </a:p>
          <a:p>
            <a:r>
              <a:rPr lang="en-US" sz="800" dirty="0">
                <a:solidFill>
                  <a:srgbClr val="FFFFFF"/>
                </a:solidFill>
                <a:latin typeface="Helvetica"/>
                <a:cs typeface="Helvetica"/>
              </a:rPr>
              <a:t>PDRA on EU Project on Automated </a:t>
            </a:r>
            <a:r>
              <a:rPr lang="en-US" sz="800" dirty="0" err="1">
                <a:solidFill>
                  <a:srgbClr val="FFFFFF"/>
                </a:solidFill>
                <a:latin typeface="Helvetica"/>
                <a:cs typeface="Helvetica"/>
              </a:rPr>
              <a:t>Multisensor</a:t>
            </a:r>
            <a:r>
              <a:rPr lang="en-US" sz="800" dirty="0">
                <a:solidFill>
                  <a:srgbClr val="FFFFFF"/>
                </a:solidFill>
                <a:latin typeface="Helvetica"/>
                <a:cs typeface="Helvetica"/>
              </a:rPr>
              <a:t> Surveillance</a:t>
            </a:r>
          </a:p>
          <a:p>
            <a:r>
              <a:rPr lang="en-US" sz="800" dirty="0">
                <a:solidFill>
                  <a:srgbClr val="FFFFFF"/>
                </a:solidFill>
                <a:latin typeface="Helvetica"/>
                <a:cs typeface="Helvetica"/>
              </a:rPr>
              <a:t>Planning Officer</a:t>
            </a:r>
          </a:p>
          <a:p>
            <a:r>
              <a:rPr lang="en-US" sz="800" dirty="0">
                <a:solidFill>
                  <a:srgbClr val="FFFFFF"/>
                </a:solidFill>
                <a:latin typeface="Helvetica"/>
                <a:cs typeface="Helvetica"/>
              </a:rPr>
              <a:t>Policy </a:t>
            </a:r>
            <a:r>
              <a:rPr lang="en-US" sz="800" dirty="0" err="1">
                <a:solidFill>
                  <a:srgbClr val="FFFFFF"/>
                </a:solidFill>
                <a:latin typeface="Helvetica"/>
                <a:cs typeface="Helvetica"/>
              </a:rPr>
              <a:t>Modeller</a:t>
            </a:r>
            <a:r>
              <a:rPr lang="en-US" sz="800" dirty="0">
                <a:solidFill>
                  <a:srgbClr val="FFFFFF"/>
                </a:solidFill>
                <a:latin typeface="Helvetica"/>
                <a:cs typeface="Helvetica"/>
              </a:rPr>
              <a:t> 2014</a:t>
            </a:r>
          </a:p>
          <a:p>
            <a:r>
              <a:rPr lang="en-US" sz="800" dirty="0">
                <a:solidFill>
                  <a:srgbClr val="FFFFFF"/>
                </a:solidFill>
                <a:latin typeface="Helvetica"/>
                <a:cs typeface="Helvetica"/>
              </a:rPr>
              <a:t>Post - Doctoral Research Assistant </a:t>
            </a:r>
            <a:r>
              <a:rPr lang="en-US" sz="800" dirty="0" err="1">
                <a:solidFill>
                  <a:srgbClr val="FFFFFF"/>
                </a:solidFill>
                <a:latin typeface="Helvetica"/>
                <a:cs typeface="Helvetica"/>
              </a:rPr>
              <a:t>â</a:t>
            </a:r>
            <a:r>
              <a:rPr lang="en-US" sz="800" dirty="0">
                <a:solidFill>
                  <a:srgbClr val="FFFFFF"/>
                </a:solidFill>
                <a:latin typeface="Helvetica"/>
                <a:cs typeface="Helvetica"/>
              </a:rPr>
              <a:t>€“ INSTRON</a:t>
            </a:r>
          </a:p>
          <a:p>
            <a:r>
              <a:rPr lang="en-US" sz="800" dirty="0">
                <a:solidFill>
                  <a:srgbClr val="FFFFFF"/>
                </a:solidFill>
                <a:latin typeface="Helvetica"/>
                <a:cs typeface="Helvetica"/>
              </a:rPr>
              <a:t>Post Doctoral Research Worker</a:t>
            </a:r>
          </a:p>
          <a:p>
            <a:r>
              <a:rPr lang="en-US" sz="800" dirty="0">
                <a:solidFill>
                  <a:srgbClr val="FFFFFF"/>
                </a:solidFill>
                <a:latin typeface="Helvetica"/>
                <a:cs typeface="Helvetica"/>
              </a:rPr>
              <a:t>Post Doctoral Researcher in the application of Digital Technology</a:t>
            </a:r>
          </a:p>
          <a:p>
            <a:r>
              <a:rPr lang="en-US" sz="800" dirty="0">
                <a:solidFill>
                  <a:srgbClr val="FFFFFF"/>
                </a:solidFill>
                <a:latin typeface="Helvetica"/>
                <a:cs typeface="Helvetica"/>
              </a:rPr>
              <a:t>Post-Doctoral Research Assistant in Simulation and Visualization</a:t>
            </a:r>
          </a:p>
          <a:p>
            <a:r>
              <a:rPr lang="en-US" sz="800" dirty="0">
                <a:solidFill>
                  <a:srgbClr val="FFFFFF"/>
                </a:solidFill>
                <a:latin typeface="Helvetica"/>
                <a:cs typeface="Helvetica"/>
              </a:rPr>
              <a:t>Post-Doctoral Research Associate</a:t>
            </a:r>
          </a:p>
          <a:p>
            <a:r>
              <a:rPr lang="en-US" sz="800" dirty="0">
                <a:solidFill>
                  <a:srgbClr val="FFFFFF"/>
                </a:solidFill>
                <a:latin typeface="Helvetica"/>
                <a:cs typeface="Helvetica"/>
              </a:rPr>
              <a:t>Post-Doctoral Research Associate (Pathogen Genomics)</a:t>
            </a:r>
          </a:p>
          <a:p>
            <a:r>
              <a:rPr lang="en-US" sz="800" dirty="0">
                <a:solidFill>
                  <a:srgbClr val="FFFFFF"/>
                </a:solidFill>
                <a:latin typeface="Helvetica"/>
                <a:cs typeface="Helvetica"/>
              </a:rPr>
              <a:t>Post-Doctoral Research Fellow</a:t>
            </a:r>
          </a:p>
          <a:p>
            <a:r>
              <a:rPr lang="en-US" sz="800" dirty="0">
                <a:solidFill>
                  <a:srgbClr val="FFFFFF"/>
                </a:solidFill>
                <a:latin typeface="Helvetica"/>
                <a:cs typeface="Helvetica"/>
              </a:rPr>
              <a:t>Postdoctoral Fellow - population genetics / evolutionary genetic</a:t>
            </a:r>
          </a:p>
          <a:p>
            <a:r>
              <a:rPr lang="en-US" sz="800" dirty="0">
                <a:solidFill>
                  <a:srgbClr val="FFFFFF"/>
                </a:solidFill>
                <a:latin typeface="Helvetica"/>
                <a:cs typeface="Helvetica"/>
              </a:rPr>
              <a:t>Postdoctoral Fellow in Bioinformatics</a:t>
            </a:r>
          </a:p>
          <a:p>
            <a:r>
              <a:rPr lang="en-US" sz="800" dirty="0">
                <a:solidFill>
                  <a:srgbClr val="FFFFFF"/>
                </a:solidFill>
                <a:latin typeface="Helvetica"/>
                <a:cs typeface="Helvetica"/>
              </a:rPr>
              <a:t>Postdoctoral Fellow in Cancer Therapeutics</a:t>
            </a:r>
          </a:p>
          <a:p>
            <a:r>
              <a:rPr lang="en-US" sz="800" dirty="0">
                <a:solidFill>
                  <a:srgbClr val="FFFFFF"/>
                </a:solidFill>
                <a:latin typeface="Helvetica"/>
                <a:cs typeface="Helvetica"/>
              </a:rPr>
              <a:t>Postdoctoral Research Assistant</a:t>
            </a:r>
          </a:p>
          <a:p>
            <a:r>
              <a:rPr lang="en-US" sz="800" dirty="0">
                <a:solidFill>
                  <a:srgbClr val="FFFFFF"/>
                </a:solidFill>
                <a:latin typeface="Helvetica"/>
                <a:cs typeface="Helvetica"/>
              </a:rPr>
              <a:t>Postdoctoral Research Associate</a:t>
            </a:r>
          </a:p>
          <a:p>
            <a:r>
              <a:rPr lang="en-US" sz="800" dirty="0">
                <a:solidFill>
                  <a:srgbClr val="FFFFFF"/>
                </a:solidFill>
                <a:latin typeface="Helvetica"/>
                <a:cs typeface="Helvetica"/>
              </a:rPr>
              <a:t>Postdoctoral Research Fellow</a:t>
            </a:r>
          </a:p>
          <a:p>
            <a:r>
              <a:rPr lang="en-US" sz="800" dirty="0">
                <a:solidFill>
                  <a:srgbClr val="FFFFFF"/>
                </a:solidFill>
                <a:latin typeface="Helvetica"/>
                <a:cs typeface="Helvetica"/>
              </a:rPr>
              <a:t>Postdoctoral Research Scientist</a:t>
            </a:r>
          </a:p>
          <a:p>
            <a:r>
              <a:rPr lang="en-US" sz="800" dirty="0">
                <a:solidFill>
                  <a:srgbClr val="FFFFFF"/>
                </a:solidFill>
                <a:latin typeface="Helvetica"/>
                <a:cs typeface="Helvetica"/>
              </a:rPr>
              <a:t>Postdoctoral Researcher in Declarative (Logic and Functional) Programming</a:t>
            </a:r>
          </a:p>
          <a:p>
            <a:r>
              <a:rPr lang="en-US" sz="800" dirty="0">
                <a:solidFill>
                  <a:srgbClr val="FFFFFF"/>
                </a:solidFill>
                <a:latin typeface="Helvetica"/>
                <a:cs typeface="Helvetica"/>
              </a:rPr>
              <a:t>Postdoctoral Researcher</a:t>
            </a:r>
          </a:p>
          <a:p>
            <a:r>
              <a:rPr lang="en-US" sz="800" dirty="0">
                <a:solidFill>
                  <a:srgbClr val="FFFFFF"/>
                </a:solidFill>
                <a:latin typeface="Helvetica"/>
                <a:cs typeface="Helvetica"/>
              </a:rPr>
              <a:t>Postdoctoral Scientist</a:t>
            </a:r>
          </a:p>
          <a:p>
            <a:r>
              <a:rPr lang="en-US" sz="800" dirty="0">
                <a:solidFill>
                  <a:srgbClr val="FFFFFF"/>
                </a:solidFill>
                <a:latin typeface="Helvetica"/>
                <a:cs typeface="Helvetica"/>
              </a:rPr>
              <a:t>Postdoctoral statistician</a:t>
            </a:r>
          </a:p>
          <a:p>
            <a:r>
              <a:rPr lang="en-US" sz="800" dirty="0">
                <a:solidFill>
                  <a:srgbClr val="FFFFFF"/>
                </a:solidFill>
                <a:latin typeface="Helvetica"/>
                <a:cs typeface="Helvetica"/>
              </a:rPr>
              <a:t>Postdoctoral Training Fellow - Statistical and Computational Genetics of Autism</a:t>
            </a:r>
          </a:p>
          <a:p>
            <a:r>
              <a:rPr lang="en-US" sz="800" dirty="0">
                <a:solidFill>
                  <a:srgbClr val="FFFFFF"/>
                </a:solidFill>
                <a:latin typeface="Helvetica"/>
                <a:cs typeface="Helvetica"/>
              </a:rPr>
              <a:t>Principal / Senior </a:t>
            </a:r>
            <a:r>
              <a:rPr lang="en-US" sz="800" dirty="0" err="1">
                <a:solidFill>
                  <a:srgbClr val="FFFFFF"/>
                </a:solidFill>
                <a:latin typeface="Helvetica"/>
                <a:cs typeface="Helvetica"/>
              </a:rPr>
              <a:t>Bioinformatician</a:t>
            </a:r>
            <a:endParaRPr lang="en-US" sz="800" dirty="0">
              <a:solidFill>
                <a:srgbClr val="FFFFFF"/>
              </a:solidFill>
              <a:latin typeface="Helvetica"/>
              <a:cs typeface="Helvetica"/>
            </a:endParaRPr>
          </a:p>
          <a:p>
            <a:r>
              <a:rPr lang="en-US" sz="800" dirty="0">
                <a:solidFill>
                  <a:srgbClr val="FFFFFF"/>
                </a:solidFill>
                <a:latin typeface="Helvetica"/>
                <a:cs typeface="Helvetica"/>
              </a:rPr>
              <a:t>Principal </a:t>
            </a:r>
            <a:r>
              <a:rPr lang="en-US" sz="800" dirty="0" err="1">
                <a:solidFill>
                  <a:srgbClr val="FFFFFF"/>
                </a:solidFill>
                <a:latin typeface="Helvetica"/>
                <a:cs typeface="Helvetica"/>
              </a:rPr>
              <a:t>Bioinformatician</a:t>
            </a:r>
            <a:endParaRPr lang="en-US" sz="800" dirty="0">
              <a:solidFill>
                <a:srgbClr val="FFFFFF"/>
              </a:solidFill>
              <a:latin typeface="Helvetica"/>
              <a:cs typeface="Helvetica"/>
            </a:endParaRPr>
          </a:p>
          <a:p>
            <a:r>
              <a:rPr lang="en-US" sz="800" dirty="0">
                <a:solidFill>
                  <a:srgbClr val="FFFFFF"/>
                </a:solidFill>
                <a:latin typeface="Helvetica"/>
                <a:cs typeface="Helvetica"/>
              </a:rPr>
              <a:t>Product Development Engineer (Rail)</a:t>
            </a:r>
          </a:p>
          <a:p>
            <a:r>
              <a:rPr lang="en-US" sz="800" dirty="0">
                <a:solidFill>
                  <a:srgbClr val="FFFFFF"/>
                </a:solidFill>
                <a:latin typeface="Helvetica"/>
                <a:cs typeface="Helvetica"/>
              </a:rPr>
              <a:t>Publishing Portal Web Developer</a:t>
            </a:r>
          </a:p>
          <a:p>
            <a:r>
              <a:rPr lang="en-US" sz="800" dirty="0">
                <a:solidFill>
                  <a:srgbClr val="FFFFFF"/>
                </a:solidFill>
                <a:latin typeface="Helvetica"/>
                <a:cs typeface="Helvetica"/>
              </a:rPr>
              <a:t>Radio Frequency Engineer</a:t>
            </a:r>
          </a:p>
          <a:p>
            <a:r>
              <a:rPr lang="en-US" sz="800" dirty="0">
                <a:solidFill>
                  <a:srgbClr val="FFFFFF"/>
                </a:solidFill>
                <a:latin typeface="Helvetica"/>
                <a:cs typeface="Helvetica"/>
              </a:rPr>
              <a:t>Reader in Computer Science</a:t>
            </a:r>
          </a:p>
          <a:p>
            <a:r>
              <a:rPr lang="en-US" sz="800" dirty="0">
                <a:solidFill>
                  <a:srgbClr val="FFFFFF"/>
                </a:solidFill>
                <a:latin typeface="Helvetica"/>
                <a:cs typeface="Helvetica"/>
              </a:rPr>
              <a:t>Reporting Analyst</a:t>
            </a:r>
          </a:p>
          <a:p>
            <a:r>
              <a:rPr lang="en-US" sz="800" dirty="0">
                <a:solidFill>
                  <a:srgbClr val="FFFFFF"/>
                </a:solidFill>
                <a:latin typeface="Helvetica"/>
                <a:cs typeface="Helvetica"/>
              </a:rPr>
              <a:t>Research (Software) Engineer</a:t>
            </a:r>
          </a:p>
          <a:p>
            <a:r>
              <a:rPr lang="en-US" sz="800" dirty="0">
                <a:solidFill>
                  <a:srgbClr val="FFFFFF"/>
                </a:solidFill>
                <a:latin typeface="Helvetica"/>
                <a:cs typeface="Helvetica"/>
              </a:rPr>
              <a:t>Research Assistant</a:t>
            </a:r>
          </a:p>
          <a:p>
            <a:r>
              <a:rPr lang="en-US" sz="800" dirty="0">
                <a:solidFill>
                  <a:srgbClr val="FFFFFF"/>
                </a:solidFill>
                <a:latin typeface="Helvetica"/>
                <a:cs typeface="Helvetica"/>
              </a:rPr>
              <a:t>Research Associate</a:t>
            </a:r>
          </a:p>
          <a:p>
            <a:r>
              <a:rPr lang="en-US" sz="800" dirty="0">
                <a:solidFill>
                  <a:srgbClr val="FFFFFF"/>
                </a:solidFill>
                <a:latin typeface="Helvetica"/>
                <a:cs typeface="Helvetica"/>
              </a:rPr>
              <a:t>Research Fellow</a:t>
            </a:r>
          </a:p>
          <a:p>
            <a:r>
              <a:rPr lang="en-US" sz="800" dirty="0">
                <a:solidFill>
                  <a:srgbClr val="FFFFFF"/>
                </a:solidFill>
                <a:latin typeface="Helvetica"/>
                <a:cs typeface="Helvetica"/>
              </a:rPr>
              <a:t>Research Image Data Manager, Biomedical Engineering</a:t>
            </a:r>
          </a:p>
          <a:p>
            <a:r>
              <a:rPr lang="en-US" sz="800" dirty="0">
                <a:solidFill>
                  <a:srgbClr val="FFFFFF"/>
                </a:solidFill>
                <a:latin typeface="Helvetica"/>
                <a:cs typeface="Helvetica"/>
              </a:rPr>
              <a:t>Research Officer</a:t>
            </a:r>
          </a:p>
          <a:p>
            <a:r>
              <a:rPr lang="en-US" sz="800" dirty="0">
                <a:solidFill>
                  <a:srgbClr val="FFFFFF"/>
                </a:solidFill>
                <a:latin typeface="Helvetica"/>
                <a:cs typeface="Helvetica"/>
              </a:rPr>
              <a:t>Research Officer </a:t>
            </a:r>
            <a:r>
              <a:rPr lang="en-US" sz="800" dirty="0" err="1">
                <a:solidFill>
                  <a:srgbClr val="FFFFFF"/>
                </a:solidFill>
                <a:latin typeface="Helvetica"/>
                <a:cs typeface="Helvetica"/>
              </a:rPr>
              <a:t>â</a:t>
            </a:r>
            <a:r>
              <a:rPr lang="en-US" sz="800" dirty="0">
                <a:solidFill>
                  <a:srgbClr val="FFFFFF"/>
                </a:solidFill>
                <a:latin typeface="Helvetica"/>
                <a:cs typeface="Helvetica"/>
              </a:rPr>
              <a:t>€“ Social Protection</a:t>
            </a:r>
          </a:p>
          <a:p>
            <a:r>
              <a:rPr lang="en-US" sz="800" dirty="0">
                <a:solidFill>
                  <a:srgbClr val="FFFFFF"/>
                </a:solidFill>
                <a:latin typeface="Helvetica"/>
                <a:cs typeface="Helvetica"/>
              </a:rPr>
              <a:t>Research postgraduate</a:t>
            </a:r>
          </a:p>
          <a:p>
            <a:r>
              <a:rPr lang="en-US" sz="800" dirty="0">
                <a:solidFill>
                  <a:srgbClr val="FFFFFF"/>
                </a:solidFill>
                <a:latin typeface="Helvetica"/>
                <a:cs typeface="Helvetica"/>
              </a:rPr>
              <a:t>Research Programmer</a:t>
            </a:r>
          </a:p>
          <a:p>
            <a:r>
              <a:rPr lang="en-US" sz="800" dirty="0">
                <a:solidFill>
                  <a:srgbClr val="FFFFFF"/>
                </a:solidFill>
                <a:latin typeface="Helvetica"/>
                <a:cs typeface="Helvetica"/>
              </a:rPr>
              <a:t>Research Scientist</a:t>
            </a:r>
          </a:p>
          <a:p>
            <a:r>
              <a:rPr lang="en-US" sz="800" dirty="0">
                <a:solidFill>
                  <a:srgbClr val="FFFFFF"/>
                </a:solidFill>
                <a:latin typeface="Helvetica"/>
                <a:cs typeface="Helvetica"/>
              </a:rPr>
              <a:t>Research Scientist / Senior Research Scientist</a:t>
            </a:r>
          </a:p>
          <a:p>
            <a:r>
              <a:rPr lang="en-US" sz="800" dirty="0">
                <a:solidFill>
                  <a:srgbClr val="FFFFFF"/>
                </a:solidFill>
                <a:latin typeface="Helvetica"/>
                <a:cs typeface="Helvetica"/>
              </a:rPr>
              <a:t>Research Scientist in Machine Learning and Computer Vision</a:t>
            </a:r>
          </a:p>
          <a:p>
            <a:r>
              <a:rPr lang="en-US" sz="800" dirty="0">
                <a:solidFill>
                  <a:srgbClr val="FFFFFF"/>
                </a:solidFill>
                <a:latin typeface="Helvetica"/>
                <a:cs typeface="Helvetica"/>
              </a:rPr>
              <a:t>Research Software Developer</a:t>
            </a:r>
          </a:p>
          <a:p>
            <a:r>
              <a:rPr lang="en-US" sz="800" dirty="0">
                <a:solidFill>
                  <a:srgbClr val="FFFFFF"/>
                </a:solidFill>
                <a:latin typeface="Helvetica"/>
                <a:cs typeface="Helvetica"/>
              </a:rPr>
              <a:t>Research Software Developer for the </a:t>
            </a:r>
            <a:r>
              <a:rPr lang="en-US" sz="800" dirty="0" err="1">
                <a:solidFill>
                  <a:srgbClr val="FFFFFF"/>
                </a:solidFill>
                <a:latin typeface="Helvetica"/>
                <a:cs typeface="Helvetica"/>
              </a:rPr>
              <a:t>Herchel</a:t>
            </a:r>
            <a:r>
              <a:rPr lang="en-US" sz="800" dirty="0">
                <a:solidFill>
                  <a:srgbClr val="FFFFFF"/>
                </a:solidFill>
                <a:latin typeface="Helvetica"/>
                <a:cs typeface="Helvetica"/>
              </a:rPr>
              <a:t> Smith Professor of Organic Chemistry</a:t>
            </a:r>
          </a:p>
          <a:p>
            <a:r>
              <a:rPr lang="en-US" sz="800" dirty="0">
                <a:solidFill>
                  <a:srgbClr val="FFFFFF"/>
                </a:solidFill>
                <a:latin typeface="Helvetica"/>
                <a:cs typeface="Helvetica"/>
              </a:rPr>
              <a:t>Research Software Engineer</a:t>
            </a:r>
          </a:p>
          <a:p>
            <a:r>
              <a:rPr lang="en-US" sz="800" dirty="0">
                <a:solidFill>
                  <a:srgbClr val="FFFFFF"/>
                </a:solidFill>
                <a:latin typeface="Helvetica"/>
                <a:cs typeface="Helvetica"/>
              </a:rPr>
              <a:t>Research Studentship</a:t>
            </a:r>
          </a:p>
          <a:p>
            <a:r>
              <a:rPr lang="en-US" sz="800" dirty="0">
                <a:solidFill>
                  <a:srgbClr val="FFFFFF"/>
                </a:solidFill>
                <a:latin typeface="Helvetica"/>
                <a:cs typeface="Helvetica"/>
              </a:rPr>
              <a:t>Research Worker</a:t>
            </a:r>
          </a:p>
          <a:p>
            <a:r>
              <a:rPr lang="en-US" sz="800" dirty="0">
                <a:solidFill>
                  <a:srgbClr val="FFFFFF"/>
                </a:solidFill>
                <a:latin typeface="Helvetica"/>
                <a:cs typeface="Helvetica"/>
              </a:rPr>
              <a:t>Researcher</a:t>
            </a:r>
          </a:p>
          <a:p>
            <a:r>
              <a:rPr lang="en-US" sz="800" dirty="0">
                <a:solidFill>
                  <a:srgbClr val="FFFFFF"/>
                </a:solidFill>
                <a:latin typeface="Helvetica"/>
                <a:cs typeface="Helvetica"/>
              </a:rPr>
              <a:t>SAP Trainee Technical Analyst</a:t>
            </a:r>
          </a:p>
          <a:p>
            <a:r>
              <a:rPr lang="en-US" sz="800" dirty="0">
                <a:solidFill>
                  <a:srgbClr val="FFFFFF"/>
                </a:solidFill>
                <a:latin typeface="Helvetica"/>
                <a:cs typeface="Helvetica"/>
              </a:rPr>
              <a:t>Scientific Officer with </a:t>
            </a:r>
            <a:r>
              <a:rPr lang="en-US" sz="800" dirty="0" err="1">
                <a:solidFill>
                  <a:srgbClr val="FFFFFF"/>
                </a:solidFill>
                <a:latin typeface="Helvetica"/>
                <a:cs typeface="Helvetica"/>
              </a:rPr>
              <a:t>Michela</a:t>
            </a:r>
            <a:r>
              <a:rPr lang="en-US" sz="800" dirty="0">
                <a:solidFill>
                  <a:srgbClr val="FFFFFF"/>
                </a:solidFill>
                <a:latin typeface="Helvetica"/>
                <a:cs typeface="Helvetica"/>
              </a:rPr>
              <a:t> </a:t>
            </a:r>
            <a:r>
              <a:rPr lang="en-US" sz="800" dirty="0" err="1">
                <a:solidFill>
                  <a:srgbClr val="FFFFFF"/>
                </a:solidFill>
                <a:latin typeface="Helvetica"/>
                <a:cs typeface="Helvetica"/>
              </a:rPr>
              <a:t>Garofalo</a:t>
            </a:r>
            <a:endParaRPr lang="en-US" sz="800" dirty="0">
              <a:solidFill>
                <a:srgbClr val="FFFFFF"/>
              </a:solidFill>
              <a:latin typeface="Helvetica"/>
              <a:cs typeface="Helvetica"/>
            </a:endParaRPr>
          </a:p>
          <a:p>
            <a:r>
              <a:rPr lang="en-US" sz="800" dirty="0">
                <a:solidFill>
                  <a:srgbClr val="FFFFFF"/>
                </a:solidFill>
                <a:latin typeface="Helvetica"/>
                <a:cs typeface="Helvetica"/>
              </a:rPr>
              <a:t>Scientist</a:t>
            </a:r>
          </a:p>
          <a:p>
            <a:r>
              <a:rPr lang="en-US" sz="800" dirty="0">
                <a:solidFill>
                  <a:srgbClr val="FFFFFF"/>
                </a:solidFill>
                <a:latin typeface="Helvetica"/>
                <a:cs typeface="Helvetica"/>
              </a:rPr>
              <a:t>SEAHA Studentship: Extracting epidemiological data from collections</a:t>
            </a:r>
          </a:p>
          <a:p>
            <a:r>
              <a:rPr lang="en-US" sz="800" dirty="0">
                <a:solidFill>
                  <a:srgbClr val="FFFFFF"/>
                </a:solidFill>
                <a:latin typeface="Helvetica"/>
                <a:cs typeface="Helvetica"/>
              </a:rPr>
              <a:t>SEEG Data Archive Manager</a:t>
            </a:r>
          </a:p>
          <a:p>
            <a:r>
              <a:rPr lang="en-US" sz="800" dirty="0">
                <a:solidFill>
                  <a:srgbClr val="FFFFFF"/>
                </a:solidFill>
                <a:latin typeface="Helvetica"/>
                <a:cs typeface="Helvetica"/>
              </a:rPr>
              <a:t>Senior / Research Associate in Clinical Integration and Image Analysis for Fetal Surgery</a:t>
            </a:r>
          </a:p>
          <a:p>
            <a:r>
              <a:rPr lang="en-US" sz="800" dirty="0">
                <a:solidFill>
                  <a:srgbClr val="FFFFFF"/>
                </a:solidFill>
                <a:latin typeface="Helvetica"/>
                <a:cs typeface="Helvetica"/>
              </a:rPr>
              <a:t>Senior Analyst Programmer (Business Analysis)</a:t>
            </a:r>
          </a:p>
          <a:p>
            <a:r>
              <a:rPr lang="en-US" sz="800" dirty="0">
                <a:solidFill>
                  <a:srgbClr val="FFFFFF"/>
                </a:solidFill>
                <a:latin typeface="Helvetica"/>
                <a:cs typeface="Helvetica"/>
              </a:rPr>
              <a:t>Senior Analyst/Programmer</a:t>
            </a:r>
          </a:p>
          <a:p>
            <a:r>
              <a:rPr lang="en-US" sz="800" dirty="0">
                <a:solidFill>
                  <a:srgbClr val="FFFFFF"/>
                </a:solidFill>
                <a:latin typeface="Helvetica"/>
                <a:cs typeface="Helvetica"/>
              </a:rPr>
              <a:t>Senior </a:t>
            </a:r>
            <a:r>
              <a:rPr lang="en-US" sz="800" dirty="0" err="1">
                <a:solidFill>
                  <a:srgbClr val="FFFFFF"/>
                </a:solidFill>
                <a:latin typeface="Helvetica"/>
                <a:cs typeface="Helvetica"/>
              </a:rPr>
              <a:t>Bioinformatician</a:t>
            </a:r>
            <a:endParaRPr lang="en-US" sz="800" dirty="0">
              <a:solidFill>
                <a:srgbClr val="FFFFFF"/>
              </a:solidFill>
              <a:latin typeface="Helvetica"/>
              <a:cs typeface="Helvetica"/>
            </a:endParaRPr>
          </a:p>
          <a:p>
            <a:r>
              <a:rPr lang="en-US" sz="800" dirty="0">
                <a:solidFill>
                  <a:srgbClr val="FFFFFF"/>
                </a:solidFill>
                <a:latin typeface="Helvetica"/>
                <a:cs typeface="Helvetica"/>
              </a:rPr>
              <a:t>Senior </a:t>
            </a:r>
            <a:r>
              <a:rPr lang="en-US" sz="800" dirty="0" err="1">
                <a:solidFill>
                  <a:srgbClr val="FFFFFF"/>
                </a:solidFill>
                <a:latin typeface="Helvetica"/>
                <a:cs typeface="Helvetica"/>
              </a:rPr>
              <a:t>Bioinformatician</a:t>
            </a:r>
            <a:r>
              <a:rPr lang="en-US" sz="800" dirty="0">
                <a:solidFill>
                  <a:srgbClr val="FFFFFF"/>
                </a:solidFill>
                <a:latin typeface="Helvetica"/>
                <a:cs typeface="Helvetica"/>
              </a:rPr>
              <a:t> / </a:t>
            </a:r>
            <a:r>
              <a:rPr lang="en-US" sz="800" dirty="0" err="1">
                <a:solidFill>
                  <a:srgbClr val="FFFFFF"/>
                </a:solidFill>
                <a:latin typeface="Helvetica"/>
                <a:cs typeface="Helvetica"/>
              </a:rPr>
              <a:t>Bioinformatician</a:t>
            </a:r>
            <a:endParaRPr lang="en-US" sz="800" dirty="0">
              <a:solidFill>
                <a:srgbClr val="FFFFFF"/>
              </a:solidFill>
              <a:latin typeface="Helvetica"/>
              <a:cs typeface="Helvetica"/>
            </a:endParaRPr>
          </a:p>
          <a:p>
            <a:r>
              <a:rPr lang="en-US" sz="800" dirty="0">
                <a:solidFill>
                  <a:srgbClr val="FFFFFF"/>
                </a:solidFill>
                <a:latin typeface="Helvetica"/>
                <a:cs typeface="Helvetica"/>
              </a:rPr>
              <a:t>Senior Computational Statistician - Spatial Models</a:t>
            </a:r>
          </a:p>
          <a:p>
            <a:r>
              <a:rPr lang="en-US" sz="800" dirty="0">
                <a:solidFill>
                  <a:srgbClr val="FFFFFF"/>
                </a:solidFill>
                <a:latin typeface="Helvetica"/>
                <a:cs typeface="Helvetica"/>
              </a:rPr>
              <a:t>Senior Data Acquisition Scientist / Data Acquisition Scientist</a:t>
            </a:r>
          </a:p>
          <a:p>
            <a:r>
              <a:rPr lang="en-US" sz="800" dirty="0">
                <a:solidFill>
                  <a:srgbClr val="FFFFFF"/>
                </a:solidFill>
                <a:latin typeface="Helvetica"/>
                <a:cs typeface="Helvetica"/>
              </a:rPr>
              <a:t>Senior Data Manager</a:t>
            </a:r>
          </a:p>
          <a:p>
            <a:r>
              <a:rPr lang="en-US" sz="800" dirty="0">
                <a:solidFill>
                  <a:srgbClr val="FFFFFF"/>
                </a:solidFill>
                <a:latin typeface="Helvetica"/>
                <a:cs typeface="Helvetica"/>
              </a:rPr>
              <a:t>Senior Database Administrator</a:t>
            </a:r>
          </a:p>
          <a:p>
            <a:r>
              <a:rPr lang="en-US" sz="800" dirty="0">
                <a:solidFill>
                  <a:srgbClr val="FFFFFF"/>
                </a:solidFill>
                <a:latin typeface="Helvetica"/>
                <a:cs typeface="Helvetica"/>
              </a:rPr>
              <a:t>Senior IT Developer Analyst</a:t>
            </a:r>
          </a:p>
          <a:p>
            <a:r>
              <a:rPr lang="en-US" sz="800" dirty="0">
                <a:solidFill>
                  <a:srgbClr val="FFFFFF"/>
                </a:solidFill>
                <a:latin typeface="Helvetica"/>
                <a:cs typeface="Helvetica"/>
              </a:rPr>
              <a:t>Senior Mathematical </a:t>
            </a:r>
            <a:r>
              <a:rPr lang="en-US" sz="800" dirty="0" err="1">
                <a:solidFill>
                  <a:srgbClr val="FFFFFF"/>
                </a:solidFill>
                <a:latin typeface="Helvetica"/>
                <a:cs typeface="Helvetica"/>
              </a:rPr>
              <a:t>Modeller</a:t>
            </a:r>
            <a:endParaRPr lang="en-US" sz="800" dirty="0">
              <a:solidFill>
                <a:srgbClr val="FFFFFF"/>
              </a:solidFill>
              <a:latin typeface="Helvetica"/>
              <a:cs typeface="Helvetica"/>
            </a:endParaRPr>
          </a:p>
          <a:p>
            <a:r>
              <a:rPr lang="en-US" sz="800" dirty="0">
                <a:solidFill>
                  <a:srgbClr val="FFFFFF"/>
                </a:solidFill>
                <a:latin typeface="Helvetica"/>
                <a:cs typeface="Helvetica"/>
              </a:rPr>
              <a:t>Senior Media Developer</a:t>
            </a:r>
          </a:p>
          <a:p>
            <a:r>
              <a:rPr lang="en-US" sz="800" dirty="0">
                <a:solidFill>
                  <a:srgbClr val="FFFFFF"/>
                </a:solidFill>
                <a:latin typeface="Helvetica"/>
                <a:cs typeface="Helvetica"/>
              </a:rPr>
              <a:t>Senior Postdoctoral Researcher - Evolutionary and Computational Analysis of Infectious Disease (</a:t>
            </a:r>
            <a:r>
              <a:rPr lang="en-US" sz="800" dirty="0" err="1">
                <a:solidFill>
                  <a:srgbClr val="FFFFFF"/>
                </a:solidFill>
                <a:latin typeface="Helvetica"/>
                <a:cs typeface="Helvetica"/>
              </a:rPr>
              <a:t>Phylodynamics</a:t>
            </a:r>
            <a:r>
              <a:rPr lang="en-US" sz="800" dirty="0">
                <a:solidFill>
                  <a:srgbClr val="FFFFFF"/>
                </a:solidFill>
                <a:latin typeface="Helvetica"/>
                <a:cs typeface="Helvetica"/>
              </a:rPr>
              <a:t>)</a:t>
            </a:r>
          </a:p>
          <a:p>
            <a:r>
              <a:rPr lang="en-US" sz="800" dirty="0">
                <a:solidFill>
                  <a:srgbClr val="FFFFFF"/>
                </a:solidFill>
                <a:latin typeface="Helvetica"/>
                <a:cs typeface="Helvetica"/>
              </a:rPr>
              <a:t>Senior Research Assistant</a:t>
            </a:r>
          </a:p>
          <a:p>
            <a:r>
              <a:rPr lang="en-US" sz="800" dirty="0">
                <a:solidFill>
                  <a:srgbClr val="FFFFFF"/>
                </a:solidFill>
                <a:latin typeface="Helvetica"/>
                <a:cs typeface="Helvetica"/>
              </a:rPr>
              <a:t>Senior Research Associate</a:t>
            </a:r>
          </a:p>
          <a:p>
            <a:r>
              <a:rPr lang="en-US" sz="800" dirty="0">
                <a:solidFill>
                  <a:srgbClr val="FFFFFF"/>
                </a:solidFill>
                <a:latin typeface="Helvetica"/>
                <a:cs typeface="Helvetica"/>
              </a:rPr>
              <a:t>Senior Research Associate </a:t>
            </a:r>
            <a:r>
              <a:rPr lang="en-US" sz="800" dirty="0" err="1">
                <a:solidFill>
                  <a:srgbClr val="FFFFFF"/>
                </a:solidFill>
                <a:latin typeface="Helvetica"/>
                <a:cs typeface="Helvetica"/>
              </a:rPr>
              <a:t>â</a:t>
            </a:r>
            <a:r>
              <a:rPr lang="en-US" sz="800" dirty="0">
                <a:solidFill>
                  <a:srgbClr val="FFFFFF"/>
                </a:solidFill>
                <a:latin typeface="Helvetica"/>
                <a:cs typeface="Helvetica"/>
              </a:rPr>
              <a:t>€“ Molecular </a:t>
            </a:r>
            <a:r>
              <a:rPr lang="en-US" sz="800" dirty="0" err="1">
                <a:solidFill>
                  <a:srgbClr val="FFFFFF"/>
                </a:solidFill>
                <a:latin typeface="Helvetica"/>
                <a:cs typeface="Helvetica"/>
              </a:rPr>
              <a:t>Modelling</a:t>
            </a:r>
            <a:r>
              <a:rPr lang="en-US" sz="800" dirty="0">
                <a:solidFill>
                  <a:srgbClr val="FFFFFF"/>
                </a:solidFill>
                <a:latin typeface="Helvetica"/>
                <a:cs typeface="Helvetica"/>
              </a:rPr>
              <a:t> &amp; </a:t>
            </a:r>
            <a:r>
              <a:rPr lang="en-US" sz="800" dirty="0" err="1">
                <a:solidFill>
                  <a:srgbClr val="FFFFFF"/>
                </a:solidFill>
                <a:latin typeface="Helvetica"/>
                <a:cs typeface="Helvetica"/>
              </a:rPr>
              <a:t>Simmulation</a:t>
            </a:r>
            <a:endParaRPr lang="en-US" sz="800" dirty="0">
              <a:solidFill>
                <a:srgbClr val="FFFFFF"/>
              </a:solidFill>
              <a:latin typeface="Helvetica"/>
              <a:cs typeface="Helvetica"/>
            </a:endParaRPr>
          </a:p>
          <a:p>
            <a:r>
              <a:rPr lang="en-US" sz="800" dirty="0">
                <a:solidFill>
                  <a:srgbClr val="FFFFFF"/>
                </a:solidFill>
                <a:latin typeface="Helvetica"/>
                <a:cs typeface="Helvetica"/>
              </a:rPr>
              <a:t>Senior Research Associate in Quantitative Clinical MRI</a:t>
            </a:r>
          </a:p>
          <a:p>
            <a:r>
              <a:rPr lang="en-US" sz="800" dirty="0">
                <a:solidFill>
                  <a:srgbClr val="FFFFFF"/>
                </a:solidFill>
                <a:latin typeface="Helvetica"/>
                <a:cs typeface="Helvetica"/>
              </a:rPr>
              <a:t>Senior Research Fellow</a:t>
            </a:r>
          </a:p>
          <a:p>
            <a:r>
              <a:rPr lang="en-US" sz="800" dirty="0">
                <a:solidFill>
                  <a:srgbClr val="FFFFFF"/>
                </a:solidFill>
                <a:latin typeface="Helvetica"/>
                <a:cs typeface="Helvetica"/>
              </a:rPr>
              <a:t>Senior Research Fellow/Research Fellow in Vibration Diagnostics and Prognostics/Digital Signal Processing</a:t>
            </a:r>
          </a:p>
          <a:p>
            <a:r>
              <a:rPr lang="en-US" sz="800" dirty="0">
                <a:solidFill>
                  <a:srgbClr val="FFFFFF"/>
                </a:solidFill>
                <a:latin typeface="Helvetica"/>
                <a:cs typeface="Helvetica"/>
              </a:rPr>
              <a:t>Senior Research Laboratory Technician</a:t>
            </a:r>
          </a:p>
          <a:p>
            <a:r>
              <a:rPr lang="en-US" sz="800" dirty="0">
                <a:solidFill>
                  <a:srgbClr val="FFFFFF"/>
                </a:solidFill>
                <a:latin typeface="Helvetica"/>
                <a:cs typeface="Helvetica"/>
              </a:rPr>
              <a:t>Senior Research Technician</a:t>
            </a:r>
          </a:p>
          <a:p>
            <a:r>
              <a:rPr lang="en-US" sz="800" dirty="0">
                <a:solidFill>
                  <a:srgbClr val="FFFFFF"/>
                </a:solidFill>
                <a:latin typeface="Helvetica"/>
                <a:cs typeface="Helvetica"/>
              </a:rPr>
              <a:t>Senior Software Developer in Bioinformatics</a:t>
            </a:r>
          </a:p>
          <a:p>
            <a:r>
              <a:rPr lang="en-US" sz="800" dirty="0">
                <a:solidFill>
                  <a:srgbClr val="FFFFFF"/>
                </a:solidFill>
                <a:latin typeface="Helvetica"/>
                <a:cs typeface="Helvetica"/>
              </a:rPr>
              <a:t>Senior Software Engineer / Software Engineer</a:t>
            </a:r>
          </a:p>
          <a:p>
            <a:r>
              <a:rPr lang="en-US" sz="800" dirty="0">
                <a:solidFill>
                  <a:srgbClr val="FFFFFF"/>
                </a:solidFill>
                <a:latin typeface="Helvetica"/>
                <a:cs typeface="Helvetica"/>
              </a:rPr>
              <a:t>Senior Statistical Epidemiologist</a:t>
            </a:r>
          </a:p>
          <a:p>
            <a:r>
              <a:rPr lang="en-US" sz="800" dirty="0">
                <a:solidFill>
                  <a:srgbClr val="FFFFFF"/>
                </a:solidFill>
                <a:latin typeface="Helvetica"/>
                <a:cs typeface="Helvetica"/>
              </a:rPr>
              <a:t>Senior Systems Administrator</a:t>
            </a:r>
          </a:p>
          <a:p>
            <a:r>
              <a:rPr lang="en-US" sz="800" dirty="0">
                <a:solidFill>
                  <a:srgbClr val="FFFFFF"/>
                </a:solidFill>
                <a:latin typeface="Helvetica"/>
                <a:cs typeface="Helvetica"/>
              </a:rPr>
              <a:t>Senior Technician / Demonstrator (UCMK)</a:t>
            </a:r>
          </a:p>
          <a:p>
            <a:r>
              <a:rPr lang="en-US" sz="800" dirty="0">
                <a:solidFill>
                  <a:srgbClr val="FFFFFF"/>
                </a:solidFill>
                <a:latin typeface="Helvetica"/>
                <a:cs typeface="Helvetica"/>
              </a:rPr>
              <a:t>Senior Web Developer</a:t>
            </a:r>
          </a:p>
          <a:p>
            <a:r>
              <a:rPr lang="en-US" sz="800" dirty="0">
                <a:solidFill>
                  <a:srgbClr val="FFFFFF"/>
                </a:solidFill>
                <a:latin typeface="Helvetica"/>
                <a:cs typeface="Helvetica"/>
              </a:rPr>
              <a:t>SharePoint Developer</a:t>
            </a:r>
          </a:p>
          <a:p>
            <a:r>
              <a:rPr lang="en-US" sz="800" dirty="0">
                <a:solidFill>
                  <a:srgbClr val="FFFFFF"/>
                </a:solidFill>
                <a:latin typeface="Helvetica"/>
                <a:cs typeface="Helvetica"/>
              </a:rPr>
              <a:t>Software Developer</a:t>
            </a:r>
          </a:p>
          <a:p>
            <a:r>
              <a:rPr lang="en-US" sz="800" dirty="0">
                <a:solidFill>
                  <a:srgbClr val="FFFFFF"/>
                </a:solidFill>
                <a:latin typeface="Helvetica"/>
                <a:cs typeface="Helvetica"/>
              </a:rPr>
              <a:t>Software Developer (Bioinformatics)</a:t>
            </a:r>
          </a:p>
          <a:p>
            <a:r>
              <a:rPr lang="en-US" sz="800" dirty="0">
                <a:solidFill>
                  <a:srgbClr val="FFFFFF"/>
                </a:solidFill>
                <a:latin typeface="Helvetica"/>
                <a:cs typeface="Helvetica"/>
              </a:rPr>
              <a:t>Software Developer (KTP Associate)</a:t>
            </a:r>
          </a:p>
          <a:p>
            <a:r>
              <a:rPr lang="en-US" sz="800" dirty="0">
                <a:solidFill>
                  <a:srgbClr val="FFFFFF"/>
                </a:solidFill>
                <a:latin typeface="Helvetica"/>
                <a:cs typeface="Helvetica"/>
              </a:rPr>
              <a:t>Software Developer x 2</a:t>
            </a:r>
          </a:p>
          <a:p>
            <a:r>
              <a:rPr lang="en-US" sz="800" dirty="0">
                <a:solidFill>
                  <a:srgbClr val="FFFFFF"/>
                </a:solidFill>
                <a:latin typeface="Helvetica"/>
                <a:cs typeface="Helvetica"/>
              </a:rPr>
              <a:t>Software Developer/Programmer</a:t>
            </a:r>
          </a:p>
          <a:p>
            <a:r>
              <a:rPr lang="en-US" sz="800" dirty="0">
                <a:solidFill>
                  <a:srgbClr val="FFFFFF"/>
                </a:solidFill>
                <a:latin typeface="Helvetica"/>
                <a:cs typeface="Helvetica"/>
              </a:rPr>
              <a:t>Software Developers in e-Learning</a:t>
            </a:r>
          </a:p>
          <a:p>
            <a:r>
              <a:rPr lang="en-US" sz="800" dirty="0">
                <a:solidFill>
                  <a:srgbClr val="FFFFFF"/>
                </a:solidFill>
                <a:latin typeface="Helvetica"/>
                <a:cs typeface="Helvetica"/>
              </a:rPr>
              <a:t>Software Engineer</a:t>
            </a:r>
          </a:p>
          <a:p>
            <a:r>
              <a:rPr lang="en-US" sz="800" dirty="0">
                <a:solidFill>
                  <a:srgbClr val="FFFFFF"/>
                </a:solidFill>
                <a:latin typeface="Helvetica"/>
                <a:cs typeface="Helvetica"/>
              </a:rPr>
              <a:t>Software/ Database Developer (KTP Associate)</a:t>
            </a:r>
          </a:p>
          <a:p>
            <a:r>
              <a:rPr lang="en-US" sz="800" dirty="0">
                <a:solidFill>
                  <a:srgbClr val="FFFFFF"/>
                </a:solidFill>
                <a:latin typeface="Helvetica"/>
                <a:cs typeface="Helvetica"/>
              </a:rPr>
              <a:t>Sports </a:t>
            </a:r>
            <a:r>
              <a:rPr lang="en-US" sz="800" dirty="0" err="1">
                <a:solidFill>
                  <a:srgbClr val="FFFFFF"/>
                </a:solidFill>
                <a:latin typeface="Helvetica"/>
                <a:cs typeface="Helvetica"/>
              </a:rPr>
              <a:t>Programme</a:t>
            </a:r>
            <a:r>
              <a:rPr lang="en-US" sz="800" dirty="0">
                <a:solidFill>
                  <a:srgbClr val="FFFFFF"/>
                </a:solidFill>
                <a:latin typeface="Helvetica"/>
                <a:cs typeface="Helvetica"/>
              </a:rPr>
              <a:t> Manager</a:t>
            </a:r>
          </a:p>
          <a:p>
            <a:r>
              <a:rPr lang="en-US" sz="800" dirty="0">
                <a:solidFill>
                  <a:srgbClr val="FFFFFF"/>
                </a:solidFill>
                <a:latin typeface="Helvetica"/>
                <a:cs typeface="Helvetica"/>
              </a:rPr>
              <a:t>Statistical Geneticist</a:t>
            </a:r>
          </a:p>
          <a:p>
            <a:r>
              <a:rPr lang="en-US" sz="800" dirty="0">
                <a:solidFill>
                  <a:srgbClr val="FFFFFF"/>
                </a:solidFill>
                <a:latin typeface="Helvetica"/>
                <a:cs typeface="Helvetica"/>
              </a:rPr>
              <a:t>Statistical Programmer/Data Scientist</a:t>
            </a:r>
          </a:p>
          <a:p>
            <a:r>
              <a:rPr lang="en-US" sz="800" dirty="0">
                <a:solidFill>
                  <a:srgbClr val="FFFFFF"/>
                </a:solidFill>
                <a:latin typeface="Helvetica"/>
                <a:cs typeface="Helvetica"/>
              </a:rPr>
              <a:t>Statistician</a:t>
            </a:r>
          </a:p>
          <a:p>
            <a:r>
              <a:rPr lang="en-US" sz="800" dirty="0">
                <a:solidFill>
                  <a:srgbClr val="FFFFFF"/>
                </a:solidFill>
                <a:latin typeface="Helvetica"/>
                <a:cs typeface="Helvetica"/>
              </a:rPr>
              <a:t>Statistician/Epidemiologist</a:t>
            </a:r>
          </a:p>
          <a:p>
            <a:r>
              <a:rPr lang="en-US" sz="800" dirty="0">
                <a:solidFill>
                  <a:srgbClr val="FFFFFF"/>
                </a:solidFill>
                <a:latin typeface="Helvetica"/>
                <a:cs typeface="Helvetica"/>
              </a:rPr>
              <a:t>Student and Enrolment Services Manager</a:t>
            </a:r>
          </a:p>
          <a:p>
            <a:r>
              <a:rPr lang="en-US" sz="800" dirty="0">
                <a:solidFill>
                  <a:srgbClr val="FFFFFF"/>
                </a:solidFill>
                <a:latin typeface="Helvetica"/>
                <a:cs typeface="Helvetica"/>
              </a:rPr>
              <a:t>SWCAR Information Assistant</a:t>
            </a:r>
          </a:p>
          <a:p>
            <a:r>
              <a:rPr lang="en-US" sz="800" dirty="0">
                <a:solidFill>
                  <a:srgbClr val="FFFFFF"/>
                </a:solidFill>
                <a:latin typeface="Helvetica"/>
                <a:cs typeface="Helvetica"/>
              </a:rPr>
              <a:t>System Administrator</a:t>
            </a:r>
          </a:p>
          <a:p>
            <a:r>
              <a:rPr lang="en-US" sz="800" dirty="0">
                <a:solidFill>
                  <a:srgbClr val="FFFFFF"/>
                </a:solidFill>
                <a:latin typeface="Helvetica"/>
                <a:cs typeface="Helvetica"/>
              </a:rPr>
              <a:t>Systems Developer</a:t>
            </a:r>
          </a:p>
          <a:p>
            <a:r>
              <a:rPr lang="en-US" sz="800" dirty="0">
                <a:solidFill>
                  <a:srgbClr val="FFFFFF"/>
                </a:solidFill>
                <a:latin typeface="Helvetica"/>
                <a:cs typeface="Helvetica"/>
              </a:rPr>
              <a:t>Systems, Data and Applications Team Leader</a:t>
            </a:r>
          </a:p>
          <a:p>
            <a:r>
              <a:rPr lang="en-US" sz="800" dirty="0">
                <a:solidFill>
                  <a:srgbClr val="FFFFFF"/>
                </a:solidFill>
                <a:latin typeface="Helvetica"/>
                <a:cs typeface="Helvetica"/>
              </a:rPr>
              <a:t>Teaching Fellow in </a:t>
            </a:r>
            <a:r>
              <a:rPr lang="en-US" sz="800" dirty="0" smtClean="0">
                <a:solidFill>
                  <a:srgbClr val="FFFFFF"/>
                </a:solidFill>
                <a:latin typeface="Helvetica"/>
                <a:cs typeface="Helvetica"/>
              </a:rPr>
              <a:t>Computational</a:t>
            </a:r>
            <a:endParaRPr lang="en-US" sz="800" dirty="0"/>
          </a:p>
        </p:txBody>
      </p:sp>
    </p:spTree>
    <p:extLst>
      <p:ext uri="{BB962C8B-B14F-4D97-AF65-F5344CB8AC3E}">
        <p14:creationId xmlns:p14="http://schemas.microsoft.com/office/powerpoint/2010/main" val="20134813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afterEffect">
                                  <p:stCondLst>
                                    <p:cond delay="0"/>
                                  </p:stCondLst>
                                  <p:childTnLst>
                                    <p:animMotion origin="layout" path="M 0 0 L 0 -13.22222 " pathEditMode="relative" ptsTypes="AA">
                                      <p:cBhvr>
                                        <p:cTn id="6" dur="5000" fill="hold"/>
                                        <p:tgtEl>
                                          <p:spTgt spid="4"/>
                                        </p:tgtEl>
                                        <p:attrNameLst>
                                          <p:attrName>ppt_x</p:attrName>
                                          <p:attrName>ppt_y</p:attrName>
                                        </p:attrNameLst>
                                      </p:cBhvr>
                                    </p:animMotion>
                                  </p:childTnLst>
                                </p:cTn>
                              </p:par>
                            </p:childTnLst>
                          </p:cTn>
                        </p:par>
                        <p:par>
                          <p:cTn id="7" fill="hold">
                            <p:stCondLst>
                              <p:cond delay="5000"/>
                            </p:stCondLst>
                            <p:childTnLst>
                              <p:par>
                                <p:cTn id="8" presetID="37" presetClass="entr" presetSubtype="0" fill="hold" grpId="0"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anim calcmode="lin" valueType="num">
                                      <p:cBhvr>
                                        <p:cTn id="11" dur="500" fill="hold"/>
                                        <p:tgtEl>
                                          <p:spTgt spid="8"/>
                                        </p:tgtEl>
                                        <p:attrNameLst>
                                          <p:attrName>ppt_x</p:attrName>
                                        </p:attrNameLst>
                                      </p:cBhvr>
                                      <p:tavLst>
                                        <p:tav tm="0">
                                          <p:val>
                                            <p:strVal val="#ppt_x"/>
                                          </p:val>
                                        </p:tav>
                                        <p:tav tm="100000">
                                          <p:val>
                                            <p:strVal val="#ppt_x"/>
                                          </p:val>
                                        </p:tav>
                                      </p:tavLst>
                                    </p:anim>
                                    <p:anim calcmode="lin" valueType="num">
                                      <p:cBhvr>
                                        <p:cTn id="12" dur="450" decel="100000" fill="hold"/>
                                        <p:tgtEl>
                                          <p:spTgt spid="8"/>
                                        </p:tgtEl>
                                        <p:attrNameLst>
                                          <p:attrName>ppt_y</p:attrName>
                                        </p:attrNameLst>
                                      </p:cBhvr>
                                      <p:tavLst>
                                        <p:tav tm="0">
                                          <p:val>
                                            <p:strVal val="#ppt_y+1"/>
                                          </p:val>
                                        </p:tav>
                                        <p:tav tm="100000">
                                          <p:val>
                                            <p:strVal val="#ppt_y-.03"/>
                                          </p:val>
                                        </p:tav>
                                      </p:tavLst>
                                    </p:anim>
                                    <p:anim calcmode="lin" valueType="num">
                                      <p:cBhvr>
                                        <p:cTn id="13" dur="50" accel="100000" fill="hold">
                                          <p:stCondLst>
                                            <p:cond delay="450"/>
                                          </p:stCondLst>
                                        </p:cTn>
                                        <p:tgtEl>
                                          <p:spTgt spid="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Job titles - simplified from early 201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0" y="0"/>
            <a:ext cx="7231560" cy="6858000"/>
          </a:xfrm>
          <a:prstGeom prst="rect">
            <a:avLst/>
          </a:prstGeom>
        </p:spPr>
      </p:pic>
    </p:spTree>
    <p:extLst>
      <p:ext uri="{BB962C8B-B14F-4D97-AF65-F5344CB8AC3E}">
        <p14:creationId xmlns:p14="http://schemas.microsoft.com/office/powerpoint/2010/main" val="213256159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02078" y="1294162"/>
            <a:ext cx="8071556" cy="3785652"/>
          </a:xfrm>
          <a:prstGeom prst="rect">
            <a:avLst/>
          </a:prstGeom>
          <a:noFill/>
        </p:spPr>
        <p:txBody>
          <a:bodyPr wrap="square" rtlCol="0">
            <a:spAutoFit/>
          </a:bodyPr>
          <a:lstStyle/>
          <a:p>
            <a:pPr algn="ctr"/>
            <a:r>
              <a:rPr lang="en-US" sz="8000" dirty="0" smtClean="0">
                <a:solidFill>
                  <a:srgbClr val="FFFFFF"/>
                </a:solidFill>
                <a:latin typeface="Helvetica"/>
                <a:cs typeface="Helvetica"/>
              </a:rPr>
              <a:t>Research</a:t>
            </a:r>
          </a:p>
          <a:p>
            <a:pPr algn="ctr"/>
            <a:r>
              <a:rPr lang="en-US" sz="8000" dirty="0" smtClean="0">
                <a:solidFill>
                  <a:srgbClr val="FFFFFF"/>
                </a:solidFill>
                <a:latin typeface="Helvetica"/>
                <a:cs typeface="Helvetica"/>
              </a:rPr>
              <a:t>Software</a:t>
            </a:r>
          </a:p>
          <a:p>
            <a:pPr algn="ctr"/>
            <a:r>
              <a:rPr lang="en-US" sz="8000" dirty="0" smtClean="0">
                <a:solidFill>
                  <a:srgbClr val="FFFFFF"/>
                </a:solidFill>
                <a:latin typeface="Helvetica"/>
                <a:cs typeface="Helvetica"/>
              </a:rPr>
              <a:t>Engineer</a:t>
            </a:r>
            <a:endParaRPr lang="en-US" dirty="0">
              <a:solidFill>
                <a:srgbClr val="FFFFFF"/>
              </a:solidFill>
              <a:latin typeface="Helvetica"/>
              <a:cs typeface="Helvetica"/>
            </a:endParaRPr>
          </a:p>
        </p:txBody>
      </p:sp>
      <p:sp>
        <p:nvSpPr>
          <p:cNvPr id="5" name="TextBox 4"/>
          <p:cNvSpPr txBox="1"/>
          <p:nvPr/>
        </p:nvSpPr>
        <p:spPr>
          <a:xfrm>
            <a:off x="457200" y="4810187"/>
            <a:ext cx="8229600" cy="1015663"/>
          </a:xfrm>
          <a:prstGeom prst="rect">
            <a:avLst/>
          </a:prstGeom>
          <a:noFill/>
        </p:spPr>
        <p:txBody>
          <a:bodyPr wrap="square" rtlCol="0">
            <a:spAutoFit/>
          </a:bodyPr>
          <a:lstStyle/>
          <a:p>
            <a:pPr algn="ctr"/>
            <a:endParaRPr lang="en-US" sz="3600" dirty="0" smtClean="0">
              <a:solidFill>
                <a:srgbClr val="FFFFFF"/>
              </a:solidFill>
              <a:latin typeface="Helvetica"/>
              <a:cs typeface="Helvetica"/>
            </a:endParaRPr>
          </a:p>
          <a:p>
            <a:pPr algn="ctr"/>
            <a:r>
              <a:rPr lang="en-US" sz="2400" dirty="0" err="1" smtClean="0">
                <a:solidFill>
                  <a:srgbClr val="FFFFFF"/>
                </a:solidFill>
                <a:latin typeface="Helvetica"/>
                <a:cs typeface="Helvetica"/>
              </a:rPr>
              <a:t>www.rse.ac.uk</a:t>
            </a:r>
            <a:endParaRPr lang="en-US" sz="2400" dirty="0">
              <a:solidFill>
                <a:srgbClr val="FFFFFF"/>
              </a:solidFill>
              <a:latin typeface="Helvetica"/>
              <a:cs typeface="Helvetica"/>
            </a:endParaRPr>
          </a:p>
        </p:txBody>
      </p:sp>
    </p:spTree>
    <p:extLst>
      <p:ext uri="{BB962C8B-B14F-4D97-AF65-F5344CB8AC3E}">
        <p14:creationId xmlns:p14="http://schemas.microsoft.com/office/powerpoint/2010/main" val="234454771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02078" y="348952"/>
            <a:ext cx="8071556" cy="6155530"/>
          </a:xfrm>
          <a:prstGeom prst="rect">
            <a:avLst/>
          </a:prstGeom>
          <a:noFill/>
        </p:spPr>
        <p:txBody>
          <a:bodyPr wrap="square" rtlCol="0">
            <a:spAutoFit/>
          </a:bodyPr>
          <a:lstStyle/>
          <a:p>
            <a:r>
              <a:rPr lang="en-US" sz="4000" dirty="0" smtClean="0">
                <a:solidFill>
                  <a:srgbClr val="FFFFFF"/>
                </a:solidFill>
                <a:latin typeface="Helvetica"/>
                <a:cs typeface="Helvetica"/>
              </a:rPr>
              <a:t>The craftsperson and the </a:t>
            </a:r>
            <a:r>
              <a:rPr lang="en-US" sz="4000" dirty="0" smtClean="0">
                <a:solidFill>
                  <a:srgbClr val="FFFFFF"/>
                </a:solidFill>
                <a:latin typeface="Helvetica"/>
                <a:cs typeface="Helvetica"/>
              </a:rPr>
              <a:t>scholar</a:t>
            </a:r>
          </a:p>
          <a:p>
            <a:pPr marL="285750" indent="-285750">
              <a:buFont typeface="Arial"/>
              <a:buChar char="•"/>
            </a:pPr>
            <a:r>
              <a:rPr lang="en-US" sz="1400" dirty="0">
                <a:solidFill>
                  <a:srgbClr val="FFFFFF"/>
                </a:solidFill>
                <a:latin typeface="Helvetica"/>
                <a:cs typeface="Helvetica"/>
              </a:rPr>
              <a:t>http://</a:t>
            </a:r>
            <a:r>
              <a:rPr lang="en-US" sz="1400" dirty="0" err="1">
                <a:solidFill>
                  <a:srgbClr val="FFFFFF"/>
                </a:solidFill>
                <a:latin typeface="Helvetica"/>
                <a:cs typeface="Helvetica"/>
              </a:rPr>
              <a:t>www.software.ac.uk</a:t>
            </a:r>
            <a:r>
              <a:rPr lang="en-US" sz="1400" dirty="0">
                <a:solidFill>
                  <a:srgbClr val="FFFFFF"/>
                </a:solidFill>
                <a:latin typeface="Helvetica"/>
                <a:cs typeface="Helvetica"/>
              </a:rPr>
              <a:t>/blog/2012-11-09-craftsperson-and-</a:t>
            </a:r>
            <a:r>
              <a:rPr lang="en-US" sz="1400" dirty="0" smtClean="0">
                <a:solidFill>
                  <a:srgbClr val="FFFFFF"/>
                </a:solidFill>
                <a:latin typeface="Helvetica"/>
                <a:cs typeface="Helvetica"/>
              </a:rPr>
              <a:t>scholar</a:t>
            </a:r>
            <a:br>
              <a:rPr lang="en-US" sz="1400" dirty="0" smtClean="0">
                <a:solidFill>
                  <a:srgbClr val="FFFFFF"/>
                </a:solidFill>
                <a:latin typeface="Helvetica"/>
                <a:cs typeface="Helvetica"/>
              </a:rPr>
            </a:br>
            <a:endParaRPr lang="en-US" sz="1400" dirty="0" smtClean="0">
              <a:solidFill>
                <a:srgbClr val="FFFFFF"/>
              </a:solidFill>
              <a:latin typeface="Helvetica"/>
              <a:cs typeface="Helvetica"/>
            </a:endParaRPr>
          </a:p>
          <a:p>
            <a:r>
              <a:rPr lang="en-US" sz="4000" dirty="0" smtClean="0">
                <a:solidFill>
                  <a:srgbClr val="FFFFFF"/>
                </a:solidFill>
                <a:latin typeface="Helvetica"/>
                <a:cs typeface="Helvetica"/>
              </a:rPr>
              <a:t>Ten reasons to be an RSE</a:t>
            </a:r>
          </a:p>
          <a:p>
            <a:pPr marL="285750" indent="-285750">
              <a:buFont typeface="Arial"/>
              <a:buChar char="•"/>
            </a:pPr>
            <a:r>
              <a:rPr lang="en-US" sz="1400" dirty="0">
                <a:solidFill>
                  <a:srgbClr val="FFFFFF"/>
                </a:solidFill>
                <a:latin typeface="Helvetica"/>
                <a:cs typeface="Helvetica"/>
              </a:rPr>
              <a:t>http://www.software.ac.uk/blog/2013-08-23-ten-reasons-be-research-software-</a:t>
            </a:r>
            <a:r>
              <a:rPr lang="en-US" sz="1400" dirty="0" smtClean="0">
                <a:solidFill>
                  <a:srgbClr val="FFFFFF"/>
                </a:solidFill>
                <a:latin typeface="Helvetica"/>
                <a:cs typeface="Helvetica"/>
              </a:rPr>
              <a:t>engineer</a:t>
            </a:r>
          </a:p>
          <a:p>
            <a:pPr marL="285750" indent="-285750">
              <a:buFont typeface="Arial"/>
              <a:buChar char="•"/>
            </a:pPr>
            <a:endParaRPr lang="en-US" sz="1400" dirty="0">
              <a:solidFill>
                <a:srgbClr val="FFFFFF"/>
              </a:solidFill>
              <a:latin typeface="Helvetica"/>
              <a:cs typeface="Helvetica"/>
            </a:endParaRPr>
          </a:p>
          <a:p>
            <a:r>
              <a:rPr lang="en-US" sz="4000" dirty="0">
                <a:solidFill>
                  <a:srgbClr val="FFFFFF"/>
                </a:solidFill>
                <a:latin typeface="Helvetica"/>
                <a:cs typeface="Helvetica"/>
              </a:rPr>
              <a:t>Engineering a future for research software and its </a:t>
            </a:r>
            <a:r>
              <a:rPr lang="en-US" sz="4000" dirty="0" smtClean="0">
                <a:solidFill>
                  <a:srgbClr val="FFFFFF"/>
                </a:solidFill>
                <a:latin typeface="Helvetica"/>
                <a:cs typeface="Helvetica"/>
              </a:rPr>
              <a:t>makers</a:t>
            </a:r>
          </a:p>
          <a:p>
            <a:pPr marL="285750" indent="-285750">
              <a:buFont typeface="Arial"/>
              <a:buChar char="•"/>
            </a:pPr>
            <a:r>
              <a:rPr lang="en-US" sz="1400" dirty="0" smtClean="0">
                <a:solidFill>
                  <a:srgbClr val="FFFFFF"/>
                </a:solidFill>
                <a:latin typeface="Helvetica"/>
                <a:cs typeface="Helvetica"/>
              </a:rPr>
              <a:t>http</a:t>
            </a:r>
            <a:r>
              <a:rPr lang="en-US" sz="1400" dirty="0">
                <a:solidFill>
                  <a:srgbClr val="FFFFFF"/>
                </a:solidFill>
                <a:latin typeface="Helvetica"/>
                <a:cs typeface="Helvetica"/>
              </a:rPr>
              <a:t>://www.researchresearch.com/index.php?option=com_news&amp;template=rr_2col&amp;view=article&amp;articleId=</a:t>
            </a:r>
            <a:r>
              <a:rPr lang="en-US" sz="1400" dirty="0" smtClean="0">
                <a:solidFill>
                  <a:srgbClr val="FFFFFF"/>
                </a:solidFill>
                <a:latin typeface="Helvetica"/>
                <a:cs typeface="Helvetica"/>
              </a:rPr>
              <a:t>1345478</a:t>
            </a:r>
            <a:br>
              <a:rPr lang="en-US" sz="1400" dirty="0" smtClean="0">
                <a:solidFill>
                  <a:srgbClr val="FFFFFF"/>
                </a:solidFill>
                <a:latin typeface="Helvetica"/>
                <a:cs typeface="Helvetica"/>
              </a:rPr>
            </a:br>
            <a:endParaRPr lang="en-US" sz="1400" dirty="0" smtClean="0">
              <a:solidFill>
                <a:srgbClr val="FFFFFF"/>
              </a:solidFill>
              <a:latin typeface="Helvetica"/>
              <a:cs typeface="Helvetica"/>
            </a:endParaRPr>
          </a:p>
          <a:p>
            <a:r>
              <a:rPr lang="en-US" sz="4000" dirty="0">
                <a:solidFill>
                  <a:srgbClr val="FFFFFF"/>
                </a:solidFill>
                <a:latin typeface="Helvetica"/>
                <a:cs typeface="Helvetica"/>
              </a:rPr>
              <a:t>Save your work – give software engineers a career </a:t>
            </a:r>
            <a:r>
              <a:rPr lang="en-US" sz="4000" dirty="0" smtClean="0">
                <a:solidFill>
                  <a:srgbClr val="FFFFFF"/>
                </a:solidFill>
                <a:latin typeface="Helvetica"/>
                <a:cs typeface="Helvetica"/>
              </a:rPr>
              <a:t>track</a:t>
            </a:r>
          </a:p>
          <a:p>
            <a:pPr marL="285750" indent="-285750">
              <a:buFont typeface="Arial"/>
              <a:buChar char="•"/>
            </a:pPr>
            <a:r>
              <a:rPr lang="en-US" sz="1400" dirty="0">
                <a:solidFill>
                  <a:srgbClr val="FFFFFF"/>
                </a:solidFill>
                <a:latin typeface="Helvetica"/>
                <a:cs typeface="Helvetica"/>
              </a:rPr>
              <a:t>https://</a:t>
            </a:r>
            <a:r>
              <a:rPr lang="en-US" sz="1400" dirty="0" err="1">
                <a:solidFill>
                  <a:srgbClr val="FFFFFF"/>
                </a:solidFill>
                <a:latin typeface="Helvetica"/>
                <a:cs typeface="Helvetica"/>
              </a:rPr>
              <a:t>www.timeshighereducation.co.uk</a:t>
            </a:r>
            <a:r>
              <a:rPr lang="en-US" sz="1400" dirty="0">
                <a:solidFill>
                  <a:srgbClr val="FFFFFF"/>
                </a:solidFill>
                <a:latin typeface="Helvetica"/>
                <a:cs typeface="Helvetica"/>
              </a:rPr>
              <a:t>/news/save-your-work-give-software-engineers-a-career-track/2006431.article</a:t>
            </a:r>
          </a:p>
          <a:p>
            <a:pPr marL="285750" indent="-285750">
              <a:buFont typeface="Arial"/>
              <a:buChar char="•"/>
            </a:pPr>
            <a:endParaRPr lang="en-US" sz="1400" dirty="0" smtClean="0">
              <a:solidFill>
                <a:srgbClr val="FFFFFF"/>
              </a:solidFill>
              <a:latin typeface="Helvetica"/>
              <a:cs typeface="Helvetica"/>
            </a:endParaRPr>
          </a:p>
          <a:p>
            <a:pPr marL="285750" indent="-285750">
              <a:buFont typeface="Arial"/>
              <a:buChar char="•"/>
            </a:pPr>
            <a:endParaRPr lang="en-US" sz="1400" dirty="0">
              <a:solidFill>
                <a:srgbClr val="FFFFFF"/>
              </a:solidFill>
              <a:latin typeface="Helvetica"/>
              <a:cs typeface="Helvetica"/>
            </a:endParaRPr>
          </a:p>
        </p:txBody>
      </p:sp>
    </p:spTree>
    <p:extLst>
      <p:ext uri="{BB962C8B-B14F-4D97-AF65-F5344CB8AC3E}">
        <p14:creationId xmlns:p14="http://schemas.microsoft.com/office/powerpoint/2010/main" val="89239001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2078" y="501352"/>
            <a:ext cx="8071556" cy="5693866"/>
          </a:xfrm>
          <a:prstGeom prst="rect">
            <a:avLst/>
          </a:prstGeom>
          <a:noFill/>
        </p:spPr>
        <p:txBody>
          <a:bodyPr wrap="square" rtlCol="0">
            <a:spAutoFit/>
          </a:bodyPr>
          <a:lstStyle/>
          <a:p>
            <a:r>
              <a:rPr lang="en-US" sz="4400" dirty="0" smtClean="0">
                <a:solidFill>
                  <a:srgbClr val="FFFFFF"/>
                </a:solidFill>
                <a:latin typeface="Helvetica"/>
                <a:cs typeface="Helvetica"/>
              </a:rPr>
              <a:t>UK Association of Research Software Engineers</a:t>
            </a:r>
          </a:p>
          <a:p>
            <a:pPr marL="571500" indent="-571500">
              <a:buFont typeface="Arial"/>
              <a:buChar char="•"/>
            </a:pPr>
            <a:r>
              <a:rPr lang="en-US" sz="2000" dirty="0" smtClean="0">
                <a:solidFill>
                  <a:srgbClr val="FFFFFF"/>
                </a:solidFill>
                <a:latin typeface="Helvetica"/>
                <a:cs typeface="Helvetica"/>
              </a:rPr>
              <a:t>417 members, www.rse.ac.uk</a:t>
            </a:r>
          </a:p>
          <a:p>
            <a:r>
              <a:rPr lang="en-US" sz="2400" dirty="0" smtClean="0">
                <a:solidFill>
                  <a:srgbClr val="FFFFFF"/>
                </a:solidFill>
                <a:latin typeface="Helvetica"/>
                <a:cs typeface="Helvetica"/>
              </a:rPr>
              <a:t> </a:t>
            </a:r>
          </a:p>
          <a:p>
            <a:r>
              <a:rPr lang="en-US" sz="4400" dirty="0" smtClean="0">
                <a:solidFill>
                  <a:srgbClr val="FFFFFF"/>
                </a:solidFill>
                <a:latin typeface="Helvetica"/>
                <a:cs typeface="Helvetica"/>
              </a:rPr>
              <a:t>Research Software Groups</a:t>
            </a:r>
          </a:p>
          <a:p>
            <a:pPr marL="571500" indent="-571500">
              <a:buFont typeface="Arial"/>
              <a:buChar char="•"/>
            </a:pPr>
            <a:r>
              <a:rPr lang="en-US" sz="2000" dirty="0" err="1" smtClean="0">
                <a:solidFill>
                  <a:srgbClr val="FFFFFF"/>
                </a:solidFill>
                <a:latin typeface="Helvetica"/>
                <a:cs typeface="Helvetica"/>
              </a:rPr>
              <a:t>Culham</a:t>
            </a:r>
            <a:r>
              <a:rPr lang="en-US" sz="2000" dirty="0" smtClean="0">
                <a:solidFill>
                  <a:srgbClr val="FFFFFF"/>
                </a:solidFill>
                <a:latin typeface="Helvetica"/>
                <a:cs typeface="Helvetica"/>
              </a:rPr>
              <a:t>, DIAMOND, Imperial, Kings, Manchester, Sheffield, Southampton, UCL</a:t>
            </a:r>
            <a:endParaRPr lang="en-US" sz="2000" dirty="0">
              <a:solidFill>
                <a:srgbClr val="FFFFFF"/>
              </a:solidFill>
              <a:latin typeface="Helvetica"/>
              <a:cs typeface="Helvetica"/>
            </a:endParaRPr>
          </a:p>
          <a:p>
            <a:endParaRPr lang="en-US" sz="2400" dirty="0" smtClean="0">
              <a:solidFill>
                <a:srgbClr val="FFFFFF"/>
              </a:solidFill>
              <a:latin typeface="Helvetica"/>
              <a:cs typeface="Helvetica"/>
            </a:endParaRPr>
          </a:p>
          <a:p>
            <a:r>
              <a:rPr lang="en-US" sz="4400" dirty="0" smtClean="0">
                <a:solidFill>
                  <a:srgbClr val="FFFFFF"/>
                </a:solidFill>
                <a:latin typeface="Helvetica"/>
                <a:cs typeface="Helvetica"/>
              </a:rPr>
              <a:t>Buy in from Research Councils</a:t>
            </a:r>
          </a:p>
          <a:p>
            <a:endParaRPr lang="en-US" sz="2400" dirty="0" smtClean="0">
              <a:solidFill>
                <a:srgbClr val="FFFFFF"/>
              </a:solidFill>
              <a:latin typeface="Helvetica"/>
              <a:cs typeface="Helvetica"/>
            </a:endParaRPr>
          </a:p>
          <a:p>
            <a:r>
              <a:rPr lang="en-US" sz="4400" dirty="0" smtClean="0">
                <a:solidFill>
                  <a:srgbClr val="FFFFFF"/>
                </a:solidFill>
                <a:latin typeface="Helvetica"/>
                <a:cs typeface="Helvetica"/>
              </a:rPr>
              <a:t>Career paths on their way…</a:t>
            </a:r>
          </a:p>
        </p:txBody>
      </p:sp>
    </p:spTree>
    <p:extLst>
      <p:ext uri="{BB962C8B-B14F-4D97-AF65-F5344CB8AC3E}">
        <p14:creationId xmlns:p14="http://schemas.microsoft.com/office/powerpoint/2010/main" val="224610661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608479"/>
            <a:ext cx="9144000" cy="3785652"/>
          </a:xfrm>
          <a:prstGeom prst="rect">
            <a:avLst/>
          </a:prstGeom>
          <a:noFill/>
        </p:spPr>
        <p:txBody>
          <a:bodyPr wrap="square" rtlCol="0">
            <a:spAutoFit/>
          </a:bodyPr>
          <a:lstStyle/>
          <a:p>
            <a:pPr algn="ctr"/>
            <a:r>
              <a:rPr lang="en-US" sz="3600" dirty="0" smtClean="0">
                <a:solidFill>
                  <a:srgbClr val="FFFFFF"/>
                </a:solidFill>
                <a:latin typeface="Helvetica"/>
                <a:cs typeface="Helvetica"/>
              </a:rPr>
              <a:t>www.software.ac.uk</a:t>
            </a:r>
          </a:p>
          <a:p>
            <a:pPr algn="ctr"/>
            <a:endParaRPr lang="en-US" sz="3600" dirty="0">
              <a:solidFill>
                <a:srgbClr val="FFFFFF"/>
              </a:solidFill>
              <a:latin typeface="Helvetica"/>
              <a:cs typeface="Helvetica"/>
            </a:endParaRPr>
          </a:p>
          <a:p>
            <a:pPr algn="ctr"/>
            <a:r>
              <a:rPr lang="en-US" sz="3600" dirty="0" smtClean="0">
                <a:solidFill>
                  <a:srgbClr val="FFFFFF"/>
                </a:solidFill>
                <a:latin typeface="Helvetica"/>
                <a:cs typeface="Helvetica"/>
              </a:rPr>
              <a:t>@</a:t>
            </a:r>
            <a:r>
              <a:rPr lang="en-US" sz="3600" dirty="0" err="1" smtClean="0">
                <a:solidFill>
                  <a:srgbClr val="FFFFFF"/>
                </a:solidFill>
                <a:latin typeface="Helvetica"/>
                <a:cs typeface="Helvetica"/>
              </a:rPr>
              <a:t>SoftwareSaved</a:t>
            </a:r>
            <a:endParaRPr lang="en-US" sz="3600" dirty="0" smtClean="0">
              <a:solidFill>
                <a:srgbClr val="FFFFFF"/>
              </a:solidFill>
              <a:latin typeface="Helvetica"/>
              <a:cs typeface="Helvetica"/>
            </a:endParaRPr>
          </a:p>
          <a:p>
            <a:pPr algn="ctr"/>
            <a:endParaRPr lang="en-US" sz="3600" dirty="0">
              <a:solidFill>
                <a:srgbClr val="FFFFFF"/>
              </a:solidFill>
              <a:latin typeface="Helvetica"/>
              <a:cs typeface="Helvetica"/>
            </a:endParaRPr>
          </a:p>
          <a:p>
            <a:pPr algn="ctr"/>
            <a:r>
              <a:rPr lang="en-US" sz="3600" dirty="0" err="1" smtClean="0">
                <a:solidFill>
                  <a:srgbClr val="FFFFFF"/>
                </a:solidFill>
                <a:latin typeface="Helvetica"/>
                <a:cs typeface="Helvetica"/>
              </a:rPr>
              <a:t>s.hettrick@software.ac.uk</a:t>
            </a:r>
            <a:endParaRPr lang="en-US" sz="3600" dirty="0" smtClean="0">
              <a:solidFill>
                <a:srgbClr val="FFFFFF"/>
              </a:solidFill>
              <a:latin typeface="Helvetica"/>
              <a:cs typeface="Helvetica"/>
            </a:endParaRPr>
          </a:p>
          <a:p>
            <a:pPr algn="ctr"/>
            <a:endParaRPr lang="en-US" sz="3600" dirty="0">
              <a:solidFill>
                <a:srgbClr val="FFFFFF"/>
              </a:solidFill>
              <a:latin typeface="Helvetica"/>
              <a:cs typeface="Helvetica"/>
            </a:endParaRPr>
          </a:p>
          <a:p>
            <a:pPr algn="ctr"/>
            <a:endParaRPr lang="en-US" sz="2400" dirty="0">
              <a:solidFill>
                <a:srgbClr val="FFFFFF"/>
              </a:solidFill>
              <a:latin typeface="Helvetica"/>
              <a:cs typeface="Helvetica"/>
            </a:endParaRPr>
          </a:p>
        </p:txBody>
      </p:sp>
    </p:spTree>
    <p:extLst>
      <p:ext uri="{BB962C8B-B14F-4D97-AF65-F5344CB8AC3E}">
        <p14:creationId xmlns:p14="http://schemas.microsoft.com/office/powerpoint/2010/main" val="230878197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8542"/>
            <a:ext cx="8229600" cy="1143000"/>
          </a:xfrm>
        </p:spPr>
        <p:txBody>
          <a:bodyPr>
            <a:normAutofit/>
          </a:bodyPr>
          <a:lstStyle/>
          <a:p>
            <a:pPr algn="l"/>
            <a:r>
              <a:rPr lang="en-US" sz="3200" dirty="0" smtClean="0">
                <a:solidFill>
                  <a:schemeClr val="bg1"/>
                </a:solidFill>
                <a:latin typeface="Helvetica Light"/>
                <a:cs typeface="Helvetica Light"/>
              </a:rPr>
              <a:t>World-leading research</a:t>
            </a:r>
            <a:br>
              <a:rPr lang="en-US" sz="3200" dirty="0" smtClean="0">
                <a:solidFill>
                  <a:schemeClr val="bg1"/>
                </a:solidFill>
                <a:latin typeface="Helvetica Light"/>
                <a:cs typeface="Helvetica Light"/>
              </a:rPr>
            </a:br>
            <a:r>
              <a:rPr lang="en-US" sz="3200" dirty="0" smtClean="0">
                <a:solidFill>
                  <a:schemeClr val="bg1"/>
                </a:solidFill>
                <a:latin typeface="Helvetica Light"/>
                <a:cs typeface="Helvetica Light"/>
              </a:rPr>
              <a:t>relies on software</a:t>
            </a:r>
            <a:endParaRPr lang="en-US" sz="3200" dirty="0">
              <a:solidFill>
                <a:schemeClr val="bg1"/>
              </a:solidFill>
              <a:latin typeface="Helvetica Light"/>
              <a:cs typeface="Helvetica Light"/>
            </a:endParaRPr>
          </a:p>
        </p:txBody>
      </p:sp>
      <p:cxnSp>
        <p:nvCxnSpPr>
          <p:cNvPr id="5" name="Straight Connector 4"/>
          <p:cNvCxnSpPr/>
          <p:nvPr/>
        </p:nvCxnSpPr>
        <p:spPr>
          <a:xfrm>
            <a:off x="457200" y="1805247"/>
            <a:ext cx="8229600" cy="0"/>
          </a:xfrm>
          <a:prstGeom prst="line">
            <a:avLst/>
          </a:prstGeom>
          <a:ln w="9525" cmpd="sng">
            <a:solidFill>
              <a:schemeClr val="bg1"/>
            </a:solidFill>
          </a:ln>
        </p:spPr>
        <p:style>
          <a:lnRef idx="2">
            <a:schemeClr val="accent1"/>
          </a:lnRef>
          <a:fillRef idx="0">
            <a:schemeClr val="accent1"/>
          </a:fillRef>
          <a:effectRef idx="1">
            <a:schemeClr val="accent1"/>
          </a:effectRef>
          <a:fontRef idx="minor">
            <a:schemeClr val="tx1"/>
          </a:fontRef>
        </p:style>
      </p:cxnSp>
      <p:pic>
        <p:nvPicPr>
          <p:cNvPr id="3" name="Picture 2" descr="WorldLeadingImag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04598"/>
            <a:ext cx="9144000" cy="2520696"/>
          </a:xfrm>
          <a:prstGeom prst="rect">
            <a:avLst/>
          </a:prstGeom>
        </p:spPr>
      </p:pic>
      <p:sp>
        <p:nvSpPr>
          <p:cNvPr id="6" name="TextBox 5"/>
          <p:cNvSpPr txBox="1"/>
          <p:nvPr/>
        </p:nvSpPr>
        <p:spPr>
          <a:xfrm>
            <a:off x="-2" y="5028953"/>
            <a:ext cx="4369405" cy="1754327"/>
          </a:xfrm>
          <a:prstGeom prst="rect">
            <a:avLst/>
          </a:prstGeom>
          <a:noFill/>
        </p:spPr>
        <p:txBody>
          <a:bodyPr wrap="square" rtlCol="0">
            <a:spAutoFit/>
          </a:bodyPr>
          <a:lstStyle/>
          <a:p>
            <a:r>
              <a:rPr lang="en-US" sz="1200" dirty="0">
                <a:solidFill>
                  <a:srgbClr val="FFFFFF"/>
                </a:solidFill>
                <a:latin typeface="Helvetica Light"/>
                <a:cs typeface="Helvetica Light"/>
              </a:rPr>
              <a:t>“Today there are very few science areas left which do not rely on IT and thus software for the majority of their research work. More importantly key scientific advances in experimental and observational science would have been impossible without better software.”</a:t>
            </a:r>
            <a:endParaRPr lang="en-US" sz="1200" dirty="0" smtClean="0">
              <a:solidFill>
                <a:srgbClr val="FFFFFF"/>
              </a:solidFill>
              <a:latin typeface="Helvetica Light"/>
              <a:cs typeface="Helvetica Light"/>
            </a:endParaRPr>
          </a:p>
          <a:p>
            <a:pPr algn="r"/>
            <a:r>
              <a:rPr lang="en-US" sz="1200" i="1" dirty="0" err="1" smtClean="0">
                <a:solidFill>
                  <a:srgbClr val="FFFFFF"/>
                </a:solidFill>
                <a:latin typeface="Helvetica Light"/>
                <a:cs typeface="Helvetica Light"/>
              </a:rPr>
              <a:t>Kersten</a:t>
            </a:r>
            <a:r>
              <a:rPr lang="en-US" sz="1200" i="1" dirty="0" smtClean="0">
                <a:solidFill>
                  <a:srgbClr val="FFFFFF"/>
                </a:solidFill>
                <a:latin typeface="Helvetica Light"/>
                <a:cs typeface="Helvetica Light"/>
              </a:rPr>
              <a:t> </a:t>
            </a:r>
            <a:r>
              <a:rPr lang="en-US" sz="1200" i="1" dirty="0" err="1" smtClean="0">
                <a:solidFill>
                  <a:srgbClr val="FFFFFF"/>
                </a:solidFill>
                <a:latin typeface="Helvetica Light"/>
                <a:cs typeface="Helvetica Light"/>
              </a:rPr>
              <a:t>Kleese</a:t>
            </a:r>
            <a:r>
              <a:rPr lang="en-US" sz="1200" i="1" dirty="0" smtClean="0">
                <a:solidFill>
                  <a:srgbClr val="FFFFFF"/>
                </a:solidFill>
                <a:latin typeface="Helvetica Light"/>
                <a:cs typeface="Helvetica Light"/>
              </a:rPr>
              <a:t> van Dam</a:t>
            </a:r>
          </a:p>
          <a:p>
            <a:pPr algn="r"/>
            <a:r>
              <a:rPr lang="en-US" sz="1200" i="1" dirty="0" smtClean="0">
                <a:solidFill>
                  <a:srgbClr val="FFFFFF"/>
                </a:solidFill>
                <a:latin typeface="Helvetica Light"/>
                <a:cs typeface="Helvetica Light"/>
              </a:rPr>
              <a:t>Pacific Northwestern National Laboratory</a:t>
            </a:r>
            <a:br>
              <a:rPr lang="en-US" sz="1200" i="1" dirty="0" smtClean="0">
                <a:solidFill>
                  <a:srgbClr val="FFFFFF"/>
                </a:solidFill>
                <a:latin typeface="Helvetica Light"/>
                <a:cs typeface="Helvetica Light"/>
              </a:rPr>
            </a:br>
            <a:r>
              <a:rPr lang="en-US" sz="1200" i="1" dirty="0" smtClean="0">
                <a:solidFill>
                  <a:srgbClr val="FFFFFF"/>
                </a:solidFill>
                <a:latin typeface="Helvetica Light"/>
                <a:cs typeface="Helvetica Light"/>
              </a:rPr>
              <a:t>via </a:t>
            </a:r>
            <a:r>
              <a:rPr lang="en-US" sz="1200" i="1" dirty="0" err="1" smtClean="0">
                <a:solidFill>
                  <a:srgbClr val="FFFFFF"/>
                </a:solidFill>
                <a:latin typeface="Helvetica Light"/>
                <a:cs typeface="Helvetica Light"/>
              </a:rPr>
              <a:t>change.org</a:t>
            </a:r>
            <a:r>
              <a:rPr lang="en-US" sz="1200" i="1" dirty="0" smtClean="0">
                <a:solidFill>
                  <a:srgbClr val="FFFFFF"/>
                </a:solidFill>
                <a:latin typeface="Helvetica Light"/>
                <a:cs typeface="Helvetica Light"/>
              </a:rPr>
              <a:t> campaign</a:t>
            </a:r>
          </a:p>
          <a:p>
            <a:endParaRPr lang="en-US" sz="1200" i="1" dirty="0">
              <a:solidFill>
                <a:srgbClr val="FFFFFF"/>
              </a:solidFill>
              <a:latin typeface="Helvetica Light"/>
              <a:cs typeface="Helvetica Light"/>
            </a:endParaRPr>
          </a:p>
        </p:txBody>
      </p:sp>
      <p:sp>
        <p:nvSpPr>
          <p:cNvPr id="7" name="TextBox 6"/>
          <p:cNvSpPr txBox="1"/>
          <p:nvPr/>
        </p:nvSpPr>
        <p:spPr>
          <a:xfrm>
            <a:off x="4774595" y="5028953"/>
            <a:ext cx="4369405" cy="1754327"/>
          </a:xfrm>
          <a:prstGeom prst="rect">
            <a:avLst/>
          </a:prstGeom>
          <a:noFill/>
        </p:spPr>
        <p:txBody>
          <a:bodyPr wrap="square" rtlCol="0">
            <a:spAutoFit/>
          </a:bodyPr>
          <a:lstStyle/>
          <a:p>
            <a:r>
              <a:rPr lang="en-US" sz="1200" dirty="0" smtClean="0">
                <a:solidFill>
                  <a:srgbClr val="FFFFFF"/>
                </a:solidFill>
                <a:latin typeface="Helvetica Light"/>
                <a:cs typeface="Helvetica Light"/>
              </a:rPr>
              <a:t>“</a:t>
            </a:r>
            <a:r>
              <a:rPr lang="en-US" sz="1200" dirty="0">
                <a:solidFill>
                  <a:srgbClr val="FFFFFF"/>
                </a:solidFill>
                <a:latin typeface="Helvetica Light"/>
                <a:cs typeface="Helvetica Light"/>
              </a:rPr>
              <a:t>Scientific discovery and innovation are advancing along fundamentally new pathways opened by development of increasingly sophisticated software. </a:t>
            </a:r>
            <a:r>
              <a:rPr lang="en-US" sz="1200" dirty="0" smtClean="0">
                <a:solidFill>
                  <a:srgbClr val="FFFFFF"/>
                </a:solidFill>
                <a:latin typeface="Helvetica Light"/>
                <a:cs typeface="Helvetica Light"/>
              </a:rPr>
              <a:t>Software </a:t>
            </a:r>
            <a:r>
              <a:rPr lang="en-US" sz="1200" dirty="0">
                <a:solidFill>
                  <a:srgbClr val="FFFFFF"/>
                </a:solidFill>
                <a:latin typeface="Helvetica Light"/>
                <a:cs typeface="Helvetica Light"/>
              </a:rPr>
              <a:t>is an integral enabler of computation, experiment and </a:t>
            </a:r>
            <a:r>
              <a:rPr lang="en-US" sz="1200" dirty="0" smtClean="0">
                <a:solidFill>
                  <a:srgbClr val="FFFFFF"/>
                </a:solidFill>
                <a:latin typeface="Helvetica Light"/>
                <a:cs typeface="Helvetica Light"/>
              </a:rPr>
              <a:t>theory, and directly </a:t>
            </a:r>
            <a:r>
              <a:rPr lang="en-US" sz="1200" dirty="0">
                <a:solidFill>
                  <a:srgbClr val="FFFFFF"/>
                </a:solidFill>
                <a:latin typeface="Helvetica Light"/>
                <a:cs typeface="Helvetica Light"/>
              </a:rPr>
              <a:t>responsible for increased scientific productivity and </a:t>
            </a:r>
            <a:r>
              <a:rPr lang="en-US" sz="1200" dirty="0" smtClean="0">
                <a:solidFill>
                  <a:srgbClr val="FFFFFF"/>
                </a:solidFill>
                <a:latin typeface="Helvetica Light"/>
                <a:cs typeface="Helvetica Light"/>
              </a:rPr>
              <a:t>enhancement </a:t>
            </a:r>
            <a:r>
              <a:rPr lang="en-US" sz="1200" dirty="0">
                <a:solidFill>
                  <a:srgbClr val="FFFFFF"/>
                </a:solidFill>
                <a:latin typeface="Helvetica Light"/>
                <a:cs typeface="Helvetica Light"/>
              </a:rPr>
              <a:t>of researchers' </a:t>
            </a:r>
            <a:r>
              <a:rPr lang="en-US" sz="1200" dirty="0" smtClean="0">
                <a:solidFill>
                  <a:srgbClr val="FFFFFF"/>
                </a:solidFill>
                <a:latin typeface="Helvetica Light"/>
                <a:cs typeface="Helvetica Light"/>
              </a:rPr>
              <a:t>capabilities</a:t>
            </a:r>
            <a:r>
              <a:rPr lang="en-US" sz="1200" dirty="0">
                <a:solidFill>
                  <a:srgbClr val="FFFFFF"/>
                </a:solidFill>
                <a:latin typeface="Helvetica Light"/>
                <a:cs typeface="Helvetica Light"/>
              </a:rPr>
              <a:t>.</a:t>
            </a:r>
            <a:r>
              <a:rPr lang="en-US" sz="1200" dirty="0" smtClean="0">
                <a:solidFill>
                  <a:srgbClr val="FFFFFF"/>
                </a:solidFill>
                <a:latin typeface="Helvetica Light"/>
                <a:cs typeface="Helvetica Light"/>
              </a:rPr>
              <a:t>”</a:t>
            </a:r>
          </a:p>
          <a:p>
            <a:pPr algn="r"/>
            <a:r>
              <a:rPr lang="en-US" sz="1200" i="1" dirty="0" smtClean="0">
                <a:solidFill>
                  <a:srgbClr val="FFFFFF"/>
                </a:solidFill>
                <a:latin typeface="Helvetica Light"/>
                <a:cs typeface="Helvetica Light"/>
              </a:rPr>
              <a:t>Dan Katz</a:t>
            </a:r>
          </a:p>
          <a:p>
            <a:pPr algn="r"/>
            <a:r>
              <a:rPr lang="en-US" sz="1200" i="1" dirty="0" smtClean="0">
                <a:solidFill>
                  <a:srgbClr val="FFFFFF"/>
                </a:solidFill>
                <a:latin typeface="Helvetica Light"/>
                <a:cs typeface="Helvetica Light"/>
              </a:rPr>
              <a:t>SI</a:t>
            </a:r>
            <a:r>
              <a:rPr lang="en-US" sz="1200" i="1" baseline="30000" dirty="0" smtClean="0">
                <a:solidFill>
                  <a:srgbClr val="FFFFFF"/>
                </a:solidFill>
                <a:latin typeface="Helvetica Light"/>
                <a:cs typeface="Helvetica Light"/>
              </a:rPr>
              <a:t>2</a:t>
            </a:r>
            <a:r>
              <a:rPr lang="en-US" sz="1200" i="1" dirty="0" smtClean="0">
                <a:solidFill>
                  <a:srgbClr val="FFFFFF"/>
                </a:solidFill>
                <a:latin typeface="Helvetica Light"/>
                <a:cs typeface="Helvetica Light"/>
              </a:rPr>
              <a:t> Program Director, National Science Foundation</a:t>
            </a:r>
          </a:p>
          <a:p>
            <a:endParaRPr lang="en-US" sz="1200" i="1" dirty="0">
              <a:solidFill>
                <a:srgbClr val="FFFFFF"/>
              </a:solidFill>
              <a:latin typeface="Helvetica Light"/>
              <a:cs typeface="Helvetica Light"/>
            </a:endParaRPr>
          </a:p>
        </p:txBody>
      </p:sp>
    </p:spTree>
    <p:extLst>
      <p:ext uri="{BB962C8B-B14F-4D97-AF65-F5344CB8AC3E}">
        <p14:creationId xmlns:p14="http://schemas.microsoft.com/office/powerpoint/2010/main" val="46030932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33968"/>
            <a:ext cx="8229600" cy="1569660"/>
          </a:xfrm>
          <a:prstGeom prst="rect">
            <a:avLst/>
          </a:prstGeom>
          <a:noFill/>
        </p:spPr>
        <p:txBody>
          <a:bodyPr wrap="square" rtlCol="0">
            <a:spAutoFit/>
          </a:bodyPr>
          <a:lstStyle/>
          <a:p>
            <a:pPr algn="ctr"/>
            <a:r>
              <a:rPr lang="en-US" sz="4800" dirty="0" smtClean="0">
                <a:solidFill>
                  <a:srgbClr val="FFFFFF"/>
                </a:solidFill>
                <a:latin typeface="Helvetica"/>
                <a:cs typeface="Helvetica"/>
              </a:rPr>
              <a:t>Software Sustainability Institute</a:t>
            </a:r>
            <a:endParaRPr lang="en-US" sz="4800" dirty="0">
              <a:solidFill>
                <a:srgbClr val="FFFFFF"/>
              </a:solidFill>
              <a:latin typeface="Helvetica"/>
              <a:cs typeface="Helvetica"/>
            </a:endParaRPr>
          </a:p>
        </p:txBody>
      </p:sp>
      <p:sp>
        <p:nvSpPr>
          <p:cNvPr id="4" name="TextBox 3"/>
          <p:cNvSpPr txBox="1"/>
          <p:nvPr/>
        </p:nvSpPr>
        <p:spPr>
          <a:xfrm>
            <a:off x="0" y="6134819"/>
            <a:ext cx="9144000" cy="461665"/>
          </a:xfrm>
          <a:prstGeom prst="rect">
            <a:avLst/>
          </a:prstGeom>
          <a:noFill/>
        </p:spPr>
        <p:txBody>
          <a:bodyPr wrap="square" rtlCol="0">
            <a:spAutoFit/>
          </a:bodyPr>
          <a:lstStyle/>
          <a:p>
            <a:pPr algn="ctr"/>
            <a:r>
              <a:rPr lang="en-US" sz="2400" dirty="0" err="1" smtClean="0">
                <a:solidFill>
                  <a:srgbClr val="FFFFFF"/>
                </a:solidFill>
                <a:latin typeface="Helvetica"/>
                <a:cs typeface="Helvetica"/>
              </a:rPr>
              <a:t>www.software.ac.uk</a:t>
            </a:r>
            <a:endParaRPr lang="en-US" sz="2400" dirty="0">
              <a:solidFill>
                <a:srgbClr val="FFFFFF"/>
              </a:solidFill>
              <a:latin typeface="Helvetica"/>
              <a:cs typeface="Helvetica"/>
            </a:endParaRPr>
          </a:p>
        </p:txBody>
      </p:sp>
      <p:pic>
        <p:nvPicPr>
          <p:cNvPr id="3" name="Picture 2" descr="EdinburghOldColleg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391" y="2512668"/>
            <a:ext cx="2298957" cy="1724218"/>
          </a:xfrm>
          <a:prstGeom prst="rect">
            <a:avLst/>
          </a:prstGeom>
        </p:spPr>
      </p:pic>
      <p:pic>
        <p:nvPicPr>
          <p:cNvPr id="20" name="Picture 19" descr="KilburnBuilding.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5566" y="2512668"/>
            <a:ext cx="2298956" cy="1724218"/>
          </a:xfrm>
          <a:prstGeom prst="rect">
            <a:avLst/>
          </a:prstGeom>
        </p:spPr>
      </p:pic>
      <p:pic>
        <p:nvPicPr>
          <p:cNvPr id="21" name="Picture 20" descr="B32.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37104" y="2512668"/>
            <a:ext cx="2306896" cy="1730173"/>
          </a:xfrm>
          <a:prstGeom prst="rect">
            <a:avLst/>
          </a:prstGeom>
        </p:spPr>
      </p:pic>
      <p:pic>
        <p:nvPicPr>
          <p:cNvPr id="23" name="Picture 22" descr="HertfordBridge.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64522" y="2512668"/>
            <a:ext cx="2298956" cy="1724218"/>
          </a:xfrm>
          <a:prstGeom prst="rect">
            <a:avLst/>
          </a:prstGeom>
        </p:spPr>
      </p:pic>
      <p:sp>
        <p:nvSpPr>
          <p:cNvPr id="25" name="TextBox 24"/>
          <p:cNvSpPr txBox="1"/>
          <p:nvPr/>
        </p:nvSpPr>
        <p:spPr>
          <a:xfrm>
            <a:off x="0" y="4198949"/>
            <a:ext cx="2265565" cy="369332"/>
          </a:xfrm>
          <a:prstGeom prst="rect">
            <a:avLst/>
          </a:prstGeom>
          <a:noFill/>
        </p:spPr>
        <p:txBody>
          <a:bodyPr wrap="square" rtlCol="0">
            <a:spAutoFit/>
          </a:bodyPr>
          <a:lstStyle/>
          <a:p>
            <a:pPr algn="ctr"/>
            <a:r>
              <a:rPr lang="en-US" dirty="0" smtClean="0">
                <a:solidFill>
                  <a:srgbClr val="FFFFFF"/>
                </a:solidFill>
                <a:latin typeface="Helvetica"/>
                <a:cs typeface="Helvetica"/>
              </a:rPr>
              <a:t>Edinburgh</a:t>
            </a:r>
            <a:endParaRPr lang="en-US" dirty="0">
              <a:solidFill>
                <a:srgbClr val="FFFFFF"/>
              </a:solidFill>
              <a:latin typeface="Helvetica"/>
              <a:cs typeface="Helvetica"/>
            </a:endParaRPr>
          </a:p>
        </p:txBody>
      </p:sp>
      <p:sp>
        <p:nvSpPr>
          <p:cNvPr id="26" name="TextBox 25"/>
          <p:cNvSpPr txBox="1"/>
          <p:nvPr/>
        </p:nvSpPr>
        <p:spPr>
          <a:xfrm>
            <a:off x="2265566" y="4198949"/>
            <a:ext cx="2298956" cy="369332"/>
          </a:xfrm>
          <a:prstGeom prst="rect">
            <a:avLst/>
          </a:prstGeom>
          <a:noFill/>
        </p:spPr>
        <p:txBody>
          <a:bodyPr wrap="square" rtlCol="0">
            <a:spAutoFit/>
          </a:bodyPr>
          <a:lstStyle/>
          <a:p>
            <a:pPr algn="ctr"/>
            <a:r>
              <a:rPr lang="en-US" dirty="0" smtClean="0">
                <a:solidFill>
                  <a:srgbClr val="FFFFFF"/>
                </a:solidFill>
                <a:latin typeface="Helvetica"/>
                <a:cs typeface="Helvetica"/>
              </a:rPr>
              <a:t>Manchester</a:t>
            </a:r>
            <a:endParaRPr lang="en-US" dirty="0">
              <a:solidFill>
                <a:srgbClr val="FFFFFF"/>
              </a:solidFill>
              <a:latin typeface="Helvetica"/>
              <a:cs typeface="Helvetica"/>
            </a:endParaRPr>
          </a:p>
        </p:txBody>
      </p:sp>
      <p:sp>
        <p:nvSpPr>
          <p:cNvPr id="27" name="TextBox 26"/>
          <p:cNvSpPr txBox="1"/>
          <p:nvPr/>
        </p:nvSpPr>
        <p:spPr>
          <a:xfrm>
            <a:off x="6863479" y="4198949"/>
            <a:ext cx="2280522" cy="369332"/>
          </a:xfrm>
          <a:prstGeom prst="rect">
            <a:avLst/>
          </a:prstGeom>
          <a:noFill/>
        </p:spPr>
        <p:txBody>
          <a:bodyPr wrap="square" rtlCol="0">
            <a:spAutoFit/>
          </a:bodyPr>
          <a:lstStyle/>
          <a:p>
            <a:pPr algn="ctr"/>
            <a:r>
              <a:rPr lang="en-US" dirty="0" smtClean="0">
                <a:solidFill>
                  <a:srgbClr val="FFFFFF"/>
                </a:solidFill>
                <a:latin typeface="Helvetica"/>
                <a:cs typeface="Helvetica"/>
              </a:rPr>
              <a:t>Southampton</a:t>
            </a:r>
            <a:endParaRPr lang="en-US" dirty="0">
              <a:solidFill>
                <a:srgbClr val="FFFFFF"/>
              </a:solidFill>
              <a:latin typeface="Helvetica"/>
              <a:cs typeface="Helvetica"/>
            </a:endParaRPr>
          </a:p>
        </p:txBody>
      </p:sp>
      <p:sp>
        <p:nvSpPr>
          <p:cNvPr id="28" name="TextBox 27"/>
          <p:cNvSpPr txBox="1"/>
          <p:nvPr/>
        </p:nvSpPr>
        <p:spPr>
          <a:xfrm>
            <a:off x="4564522" y="4198949"/>
            <a:ext cx="2272582" cy="369332"/>
          </a:xfrm>
          <a:prstGeom prst="rect">
            <a:avLst/>
          </a:prstGeom>
          <a:noFill/>
        </p:spPr>
        <p:txBody>
          <a:bodyPr wrap="square" rtlCol="0">
            <a:spAutoFit/>
          </a:bodyPr>
          <a:lstStyle/>
          <a:p>
            <a:pPr algn="ctr"/>
            <a:r>
              <a:rPr lang="en-US" dirty="0" smtClean="0">
                <a:solidFill>
                  <a:srgbClr val="FFFFFF"/>
                </a:solidFill>
                <a:latin typeface="Helvetica"/>
                <a:cs typeface="Helvetica"/>
              </a:rPr>
              <a:t>Oxford</a:t>
            </a:r>
            <a:endParaRPr lang="en-US" dirty="0">
              <a:solidFill>
                <a:srgbClr val="FFFFFF"/>
              </a:solidFill>
              <a:latin typeface="Helvetica"/>
              <a:cs typeface="Helvetica"/>
            </a:endParaRPr>
          </a:p>
        </p:txBody>
      </p:sp>
      <p:pic>
        <p:nvPicPr>
          <p:cNvPr id="29" name="Picture 28" descr="EPSRC_logo.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7067" y="5227422"/>
            <a:ext cx="1825414" cy="1369061"/>
          </a:xfrm>
          <a:prstGeom prst="rect">
            <a:avLst/>
          </a:prstGeom>
        </p:spPr>
      </p:pic>
      <p:pic>
        <p:nvPicPr>
          <p:cNvPr id="32" name="Picture 31" descr="SSI_LogoWhite.eps"/>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18279" y="5850139"/>
            <a:ext cx="2599045" cy="735421"/>
          </a:xfrm>
          <a:prstGeom prst="rect">
            <a:avLst/>
          </a:prstGeom>
        </p:spPr>
      </p:pic>
    </p:spTree>
    <p:extLst>
      <p:ext uri="{BB962C8B-B14F-4D97-AF65-F5344CB8AC3E}">
        <p14:creationId xmlns:p14="http://schemas.microsoft.com/office/powerpoint/2010/main" val="421116501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1930401" y="2758250"/>
            <a:ext cx="3300120" cy="3300120"/>
          </a:xfrm>
          <a:prstGeom prst="ellipse">
            <a:avLst/>
          </a:prstGeom>
          <a:noFill/>
          <a:ln w="76200" cmpd="sng">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4310473" y="538106"/>
            <a:ext cx="3300120" cy="3300120"/>
          </a:xfrm>
          <a:prstGeom prst="ellipse">
            <a:avLst/>
          </a:prstGeom>
          <a:noFill/>
          <a:ln w="7620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4310473" y="2758250"/>
            <a:ext cx="3300120" cy="3300120"/>
          </a:xfrm>
          <a:prstGeom prst="ellipse">
            <a:avLst/>
          </a:prstGeom>
          <a:noFill/>
          <a:ln w="76200" cmpd="sng">
            <a:solidFill>
              <a:srgbClr val="0000F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930401" y="538106"/>
            <a:ext cx="3300120" cy="3300120"/>
          </a:xfrm>
          <a:prstGeom prst="ellipse">
            <a:avLst/>
          </a:prstGeom>
          <a:noFill/>
          <a:ln w="76200" cmpd="sng">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p:nvSpPr>
        <p:spPr>
          <a:xfrm>
            <a:off x="6170936" y="1242089"/>
            <a:ext cx="1287532" cy="584776"/>
          </a:xfrm>
          <a:prstGeom prst="rect">
            <a:avLst/>
          </a:prstGeom>
        </p:spPr>
        <p:txBody>
          <a:bodyPr wrap="none">
            <a:spAutoFit/>
          </a:bodyPr>
          <a:lstStyle/>
          <a:p>
            <a:r>
              <a:rPr lang="en-US" sz="3200" dirty="0" smtClean="0">
                <a:solidFill>
                  <a:srgbClr val="FFFFFF"/>
                </a:solidFill>
                <a:latin typeface="Helvetica"/>
                <a:cs typeface="Helvetica"/>
              </a:rPr>
              <a:t>Policy</a:t>
            </a:r>
            <a:endParaRPr lang="en-US" sz="4800" dirty="0"/>
          </a:p>
        </p:txBody>
      </p:sp>
      <p:sp>
        <p:nvSpPr>
          <p:cNvPr id="14" name="Rectangle 13"/>
          <p:cNvSpPr/>
          <p:nvPr/>
        </p:nvSpPr>
        <p:spPr>
          <a:xfrm>
            <a:off x="2123901" y="4669162"/>
            <a:ext cx="1652215" cy="584776"/>
          </a:xfrm>
          <a:prstGeom prst="rect">
            <a:avLst/>
          </a:prstGeom>
        </p:spPr>
        <p:txBody>
          <a:bodyPr wrap="none">
            <a:spAutoFit/>
          </a:bodyPr>
          <a:lstStyle/>
          <a:p>
            <a:r>
              <a:rPr lang="en-US" sz="3200" dirty="0" smtClean="0">
                <a:solidFill>
                  <a:srgbClr val="FFFFFF"/>
                </a:solidFill>
                <a:latin typeface="Helvetica"/>
                <a:cs typeface="Helvetica"/>
              </a:rPr>
              <a:t>Training</a:t>
            </a:r>
            <a:endParaRPr lang="en-US" sz="4800" dirty="0"/>
          </a:p>
        </p:txBody>
      </p:sp>
      <p:sp>
        <p:nvSpPr>
          <p:cNvPr id="15" name="Rectangle 14"/>
          <p:cNvSpPr/>
          <p:nvPr/>
        </p:nvSpPr>
        <p:spPr>
          <a:xfrm>
            <a:off x="5183486" y="4669162"/>
            <a:ext cx="2274982" cy="584776"/>
          </a:xfrm>
          <a:prstGeom prst="rect">
            <a:avLst/>
          </a:prstGeom>
        </p:spPr>
        <p:txBody>
          <a:bodyPr wrap="none">
            <a:spAutoFit/>
          </a:bodyPr>
          <a:lstStyle/>
          <a:p>
            <a:r>
              <a:rPr lang="en-US" sz="3200" dirty="0" smtClean="0">
                <a:solidFill>
                  <a:srgbClr val="FFFFFF"/>
                </a:solidFill>
                <a:latin typeface="Helvetica"/>
                <a:cs typeface="Helvetica"/>
              </a:rPr>
              <a:t>Community</a:t>
            </a:r>
            <a:endParaRPr lang="en-US" sz="3200" dirty="0"/>
          </a:p>
        </p:txBody>
      </p:sp>
      <p:sp>
        <p:nvSpPr>
          <p:cNvPr id="16" name="Rectangle 15"/>
          <p:cNvSpPr/>
          <p:nvPr/>
        </p:nvSpPr>
        <p:spPr>
          <a:xfrm>
            <a:off x="2123901" y="1242089"/>
            <a:ext cx="1804100" cy="584776"/>
          </a:xfrm>
          <a:prstGeom prst="rect">
            <a:avLst/>
          </a:prstGeom>
        </p:spPr>
        <p:txBody>
          <a:bodyPr wrap="none">
            <a:spAutoFit/>
          </a:bodyPr>
          <a:lstStyle/>
          <a:p>
            <a:r>
              <a:rPr lang="en-US" sz="3200" dirty="0" smtClean="0">
                <a:solidFill>
                  <a:srgbClr val="FFFFFF"/>
                </a:solidFill>
                <a:latin typeface="Helvetica"/>
                <a:cs typeface="Helvetica"/>
              </a:rPr>
              <a:t>Software</a:t>
            </a:r>
            <a:endParaRPr lang="en-US" sz="4800" dirty="0"/>
          </a:p>
        </p:txBody>
      </p:sp>
    </p:spTree>
    <p:extLst>
      <p:ext uri="{BB962C8B-B14F-4D97-AF65-F5344CB8AC3E}">
        <p14:creationId xmlns:p14="http://schemas.microsoft.com/office/powerpoint/2010/main" val="144589965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96148" y="1307597"/>
            <a:ext cx="8071556" cy="3046988"/>
          </a:xfrm>
          <a:prstGeom prst="rect">
            <a:avLst/>
          </a:prstGeom>
          <a:noFill/>
        </p:spPr>
        <p:txBody>
          <a:bodyPr wrap="square" rtlCol="0">
            <a:spAutoFit/>
          </a:bodyPr>
          <a:lstStyle/>
          <a:p>
            <a:pPr algn="ctr"/>
            <a:r>
              <a:rPr lang="en-US" sz="9600" dirty="0" smtClean="0">
                <a:solidFill>
                  <a:srgbClr val="FFFFFF"/>
                </a:solidFill>
                <a:latin typeface="Helvetica"/>
                <a:cs typeface="Helvetica"/>
              </a:rPr>
              <a:t>How important is software?</a:t>
            </a:r>
          </a:p>
        </p:txBody>
      </p:sp>
    </p:spTree>
    <p:extLst>
      <p:ext uri="{BB962C8B-B14F-4D97-AF65-F5344CB8AC3E}">
        <p14:creationId xmlns:p14="http://schemas.microsoft.com/office/powerpoint/2010/main" val="110347164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7333" y="1164221"/>
            <a:ext cx="3951111" cy="3724097"/>
          </a:xfrm>
          <a:prstGeom prst="rect">
            <a:avLst/>
          </a:prstGeom>
          <a:noFill/>
        </p:spPr>
        <p:txBody>
          <a:bodyPr wrap="square" numCol="1" spcCol="576000" rtlCol="0">
            <a:spAutoFit/>
          </a:bodyPr>
          <a:lstStyle/>
          <a:p>
            <a:r>
              <a:rPr lang="en-US" sz="3200" b="1" dirty="0" smtClean="0">
                <a:solidFill>
                  <a:srgbClr val="FFFFFF"/>
                </a:solidFill>
                <a:latin typeface="Times New Roman"/>
                <a:cs typeface="Times New Roman"/>
              </a:rPr>
              <a:t>Research software </a:t>
            </a:r>
          </a:p>
          <a:p>
            <a:r>
              <a:rPr lang="en-US" sz="2400" i="1" dirty="0" smtClean="0">
                <a:solidFill>
                  <a:srgbClr val="FFFFFF"/>
                </a:solidFill>
                <a:latin typeface="Times New Roman"/>
                <a:cs typeface="Times New Roman"/>
              </a:rPr>
              <a:t>noun</a:t>
            </a:r>
            <a:r>
              <a:rPr lang="en-US" sz="2400" dirty="0" smtClean="0">
                <a:solidFill>
                  <a:srgbClr val="FFFFFF"/>
                </a:solidFill>
                <a:latin typeface="Times New Roman"/>
                <a:cs typeface="Times New Roman"/>
              </a:rPr>
              <a:t> \</a:t>
            </a:r>
            <a:r>
              <a:rPr lang="en-US" sz="2400" dirty="0" err="1" smtClean="0">
                <a:solidFill>
                  <a:srgbClr val="FFFFFF"/>
                </a:solidFill>
                <a:latin typeface="Times New Roman"/>
                <a:cs typeface="Times New Roman"/>
              </a:rPr>
              <a:t>rɪˈsəːtʃ</a:t>
            </a:r>
            <a:r>
              <a:rPr lang="en-US" sz="2400" dirty="0" smtClean="0">
                <a:solidFill>
                  <a:srgbClr val="FFFFFF"/>
                </a:solidFill>
                <a:latin typeface="Times New Roman"/>
                <a:cs typeface="Times New Roman"/>
              </a:rPr>
              <a:t> </a:t>
            </a:r>
            <a:r>
              <a:rPr lang="pl-PL" sz="2400" dirty="0">
                <a:solidFill>
                  <a:srgbClr val="FFFFFF"/>
                </a:solidFill>
                <a:latin typeface="Times New Roman"/>
                <a:cs typeface="Times New Roman"/>
              </a:rPr>
              <a:t>ˈ</a:t>
            </a:r>
            <a:r>
              <a:rPr lang="pl-PL" sz="2400" dirty="0" err="1">
                <a:solidFill>
                  <a:srgbClr val="FFFFFF"/>
                </a:solidFill>
                <a:latin typeface="Times New Roman"/>
                <a:cs typeface="Times New Roman"/>
              </a:rPr>
              <a:t>sɒf</a:t>
            </a:r>
            <a:r>
              <a:rPr lang="pl-PL" sz="2400" dirty="0">
                <a:solidFill>
                  <a:srgbClr val="FFFFFF"/>
                </a:solidFill>
                <a:latin typeface="Times New Roman"/>
                <a:cs typeface="Times New Roman"/>
              </a:rPr>
              <a:t>(t)</a:t>
            </a:r>
            <a:r>
              <a:rPr lang="pl-PL" sz="2400" dirty="0" err="1" smtClean="0">
                <a:solidFill>
                  <a:srgbClr val="FFFFFF"/>
                </a:solidFill>
                <a:latin typeface="Times New Roman"/>
                <a:cs typeface="Times New Roman"/>
              </a:rPr>
              <a:t>wɛ</a:t>
            </a:r>
            <a:r>
              <a:rPr lang="pl-PL" sz="2400" dirty="0" smtClean="0">
                <a:solidFill>
                  <a:srgbClr val="FFFFFF"/>
                </a:solidFill>
                <a:latin typeface="Times New Roman"/>
                <a:cs typeface="Times New Roman"/>
              </a:rPr>
              <a:t>ː\  </a:t>
            </a:r>
            <a:endParaRPr lang="pl-PL" sz="2800" dirty="0" smtClean="0">
              <a:solidFill>
                <a:srgbClr val="FFFFFF"/>
              </a:solidFill>
              <a:latin typeface="Times New Roman"/>
              <a:cs typeface="Times New Roman"/>
            </a:endParaRPr>
          </a:p>
          <a:p>
            <a:endParaRPr lang="pl-PL" sz="2000" dirty="0" smtClean="0">
              <a:solidFill>
                <a:srgbClr val="FFFFFF"/>
              </a:solidFill>
              <a:latin typeface="Times New Roman"/>
              <a:cs typeface="Times New Roman"/>
            </a:endParaRPr>
          </a:p>
          <a:p>
            <a:pPr algn="just"/>
            <a:r>
              <a:rPr lang="en-US" sz="2000" i="1" dirty="0">
                <a:solidFill>
                  <a:srgbClr val="FFFFFF"/>
                </a:solidFill>
                <a:latin typeface="Times New Roman"/>
                <a:cs typeface="Times New Roman"/>
              </a:rPr>
              <a:t>Software that is used to generate, process or </a:t>
            </a:r>
            <a:r>
              <a:rPr lang="en-US" sz="2000" i="1" dirty="0" err="1">
                <a:solidFill>
                  <a:srgbClr val="FFFFFF"/>
                </a:solidFill>
                <a:latin typeface="Times New Roman"/>
                <a:cs typeface="Times New Roman"/>
              </a:rPr>
              <a:t>analyse</a:t>
            </a:r>
            <a:r>
              <a:rPr lang="en-US" sz="2000" i="1" dirty="0">
                <a:solidFill>
                  <a:srgbClr val="FFFFFF"/>
                </a:solidFill>
                <a:latin typeface="Times New Roman"/>
                <a:cs typeface="Times New Roman"/>
              </a:rPr>
              <a:t> results that you intend to appear in a </a:t>
            </a:r>
            <a:r>
              <a:rPr lang="en-US" sz="2000" i="1" dirty="0" smtClean="0">
                <a:solidFill>
                  <a:srgbClr val="FFFFFF"/>
                </a:solidFill>
                <a:latin typeface="Times New Roman"/>
                <a:cs typeface="Times New Roman"/>
              </a:rPr>
              <a:t>publication.</a:t>
            </a:r>
          </a:p>
          <a:p>
            <a:pPr algn="just"/>
            <a:endParaRPr lang="en-US" sz="2000" i="1" dirty="0">
              <a:solidFill>
                <a:srgbClr val="FFFFFF"/>
              </a:solidFill>
              <a:latin typeface="Times New Roman"/>
              <a:cs typeface="Times New Roman"/>
            </a:endParaRPr>
          </a:p>
          <a:p>
            <a:pPr algn="just"/>
            <a:r>
              <a:rPr lang="en-US" sz="2000" i="1" dirty="0" smtClean="0">
                <a:solidFill>
                  <a:srgbClr val="FFFFFF"/>
                </a:solidFill>
                <a:latin typeface="Times New Roman"/>
                <a:cs typeface="Times New Roman"/>
              </a:rPr>
              <a:t>Research </a:t>
            </a:r>
            <a:r>
              <a:rPr lang="en-US" sz="2000" i="1" dirty="0">
                <a:solidFill>
                  <a:srgbClr val="FFFFFF"/>
                </a:solidFill>
                <a:latin typeface="Times New Roman"/>
                <a:cs typeface="Times New Roman"/>
              </a:rPr>
              <a:t>software can be anything from a few lines of code </a:t>
            </a:r>
            <a:r>
              <a:rPr lang="en-US" sz="2000" i="1" dirty="0" smtClean="0">
                <a:solidFill>
                  <a:srgbClr val="FFFFFF"/>
                </a:solidFill>
                <a:latin typeface="Times New Roman"/>
                <a:cs typeface="Times New Roman"/>
              </a:rPr>
              <a:t>written </a:t>
            </a:r>
            <a:r>
              <a:rPr lang="en-US" sz="2000" i="1" dirty="0">
                <a:solidFill>
                  <a:srgbClr val="FFFFFF"/>
                </a:solidFill>
                <a:latin typeface="Times New Roman"/>
                <a:cs typeface="Times New Roman"/>
              </a:rPr>
              <a:t>by yourself, to </a:t>
            </a:r>
            <a:r>
              <a:rPr lang="en-US" sz="2000" i="1" dirty="0" smtClean="0">
                <a:solidFill>
                  <a:srgbClr val="FFFFFF"/>
                </a:solidFill>
                <a:latin typeface="Times New Roman"/>
                <a:cs typeface="Times New Roman"/>
              </a:rPr>
              <a:t>a professionally </a:t>
            </a:r>
            <a:r>
              <a:rPr lang="en-US" sz="2000" i="1" dirty="0">
                <a:solidFill>
                  <a:srgbClr val="FFFFFF"/>
                </a:solidFill>
                <a:latin typeface="Times New Roman"/>
                <a:cs typeface="Times New Roman"/>
              </a:rPr>
              <a:t>developed software </a:t>
            </a:r>
            <a:r>
              <a:rPr lang="en-US" sz="2000" i="1" dirty="0" smtClean="0">
                <a:solidFill>
                  <a:srgbClr val="FFFFFF"/>
                </a:solidFill>
                <a:latin typeface="Times New Roman"/>
                <a:cs typeface="Times New Roman"/>
              </a:rPr>
              <a:t>package.</a:t>
            </a:r>
          </a:p>
        </p:txBody>
      </p:sp>
      <p:sp>
        <p:nvSpPr>
          <p:cNvPr id="3" name="Rectangle 2"/>
          <p:cNvSpPr/>
          <p:nvPr/>
        </p:nvSpPr>
        <p:spPr>
          <a:xfrm>
            <a:off x="4788370" y="2342266"/>
            <a:ext cx="3951111" cy="1477328"/>
          </a:xfrm>
          <a:prstGeom prst="rect">
            <a:avLst/>
          </a:prstGeom>
        </p:spPr>
        <p:txBody>
          <a:bodyPr wrap="square">
            <a:spAutoFit/>
          </a:bodyPr>
          <a:lstStyle/>
          <a:p>
            <a:pPr algn="just"/>
            <a:r>
              <a:rPr lang="en-US" i="1" dirty="0">
                <a:solidFill>
                  <a:srgbClr val="FFFFFF"/>
                </a:solidFill>
                <a:latin typeface="Times New Roman"/>
                <a:cs typeface="Times New Roman"/>
              </a:rPr>
              <a:t>Software that does not generate, process or </a:t>
            </a:r>
            <a:r>
              <a:rPr lang="en-US" i="1" dirty="0" err="1">
                <a:solidFill>
                  <a:srgbClr val="FFFFFF"/>
                </a:solidFill>
                <a:latin typeface="Times New Roman"/>
                <a:cs typeface="Times New Roman"/>
              </a:rPr>
              <a:t>analyse</a:t>
            </a:r>
            <a:r>
              <a:rPr lang="en-US" i="1" dirty="0">
                <a:solidFill>
                  <a:srgbClr val="FFFFFF"/>
                </a:solidFill>
                <a:latin typeface="Times New Roman"/>
                <a:cs typeface="Times New Roman"/>
              </a:rPr>
              <a:t> results - such as word processing software, or the use of a web search - does not count as ‘research software</a:t>
            </a:r>
            <a:r>
              <a:rPr lang="en-US" i="1" dirty="0" smtClean="0">
                <a:solidFill>
                  <a:srgbClr val="FFFFFF"/>
                </a:solidFill>
                <a:latin typeface="Times New Roman"/>
                <a:cs typeface="Times New Roman"/>
              </a:rPr>
              <a:t>’.</a:t>
            </a:r>
            <a:endParaRPr lang="en-US" i="1" dirty="0">
              <a:solidFill>
                <a:srgbClr val="FFFFFF"/>
              </a:solidFill>
              <a:latin typeface="Times New Roman"/>
              <a:cs typeface="Times New Roman"/>
            </a:endParaRPr>
          </a:p>
        </p:txBody>
      </p:sp>
    </p:spTree>
    <p:extLst>
      <p:ext uri="{BB962C8B-B14F-4D97-AF65-F5344CB8AC3E}">
        <p14:creationId xmlns:p14="http://schemas.microsoft.com/office/powerpoint/2010/main" val="399406911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96148" y="1307597"/>
            <a:ext cx="8071556" cy="3754874"/>
          </a:xfrm>
          <a:prstGeom prst="rect">
            <a:avLst/>
          </a:prstGeom>
          <a:noFill/>
        </p:spPr>
        <p:txBody>
          <a:bodyPr wrap="square" rtlCol="0">
            <a:spAutoFit/>
          </a:bodyPr>
          <a:lstStyle/>
          <a:p>
            <a:pPr algn="ctr"/>
            <a:r>
              <a:rPr lang="en-US" sz="16600" dirty="0" smtClean="0">
                <a:solidFill>
                  <a:srgbClr val="FFFFFF"/>
                </a:solidFill>
                <a:latin typeface="Helvetica"/>
                <a:cs typeface="Helvetica"/>
              </a:rPr>
              <a:t>92%</a:t>
            </a:r>
          </a:p>
          <a:p>
            <a:pPr algn="ctr"/>
            <a:r>
              <a:rPr lang="en-US" sz="3600" dirty="0" smtClean="0">
                <a:solidFill>
                  <a:srgbClr val="FFFFFF"/>
                </a:solidFill>
                <a:latin typeface="Helvetica"/>
                <a:cs typeface="Helvetica"/>
              </a:rPr>
              <a:t>of researchers use</a:t>
            </a:r>
          </a:p>
          <a:p>
            <a:pPr algn="ctr"/>
            <a:r>
              <a:rPr lang="en-US" sz="3600" dirty="0" smtClean="0">
                <a:solidFill>
                  <a:srgbClr val="FFFFFF"/>
                </a:solidFill>
                <a:latin typeface="Helvetica"/>
                <a:cs typeface="Helvetica"/>
              </a:rPr>
              <a:t>research software</a:t>
            </a:r>
            <a:endParaRPr lang="en-US" sz="3600" dirty="0">
              <a:solidFill>
                <a:srgbClr val="FFFFFF"/>
              </a:solidFill>
              <a:latin typeface="Helvetica"/>
              <a:cs typeface="Helvetica"/>
            </a:endParaRPr>
          </a:p>
        </p:txBody>
      </p:sp>
      <p:sp>
        <p:nvSpPr>
          <p:cNvPr id="4" name="TextBox 3"/>
          <p:cNvSpPr txBox="1"/>
          <p:nvPr/>
        </p:nvSpPr>
        <p:spPr>
          <a:xfrm>
            <a:off x="696148" y="1307597"/>
            <a:ext cx="8071556" cy="4308872"/>
          </a:xfrm>
          <a:prstGeom prst="rect">
            <a:avLst/>
          </a:prstGeom>
          <a:noFill/>
        </p:spPr>
        <p:txBody>
          <a:bodyPr wrap="square" rtlCol="0">
            <a:spAutoFit/>
          </a:bodyPr>
          <a:lstStyle/>
          <a:p>
            <a:pPr algn="ctr"/>
            <a:r>
              <a:rPr lang="en-US" sz="16600" dirty="0" smtClean="0">
                <a:solidFill>
                  <a:srgbClr val="FFFFFF"/>
                </a:solidFill>
                <a:latin typeface="Helvetica"/>
                <a:cs typeface="Helvetica"/>
              </a:rPr>
              <a:t>69%</a:t>
            </a:r>
          </a:p>
          <a:p>
            <a:pPr algn="ctr"/>
            <a:r>
              <a:rPr lang="en-US" sz="3600" dirty="0" smtClean="0">
                <a:solidFill>
                  <a:srgbClr val="FFFFFF"/>
                </a:solidFill>
                <a:latin typeface="Helvetica"/>
                <a:cs typeface="Helvetica"/>
              </a:rPr>
              <a:t>say research would be</a:t>
            </a:r>
          </a:p>
          <a:p>
            <a:pPr algn="ctr"/>
            <a:r>
              <a:rPr lang="en-US" sz="3600" dirty="0" smtClean="0">
                <a:solidFill>
                  <a:srgbClr val="FFFFFF"/>
                </a:solidFill>
                <a:latin typeface="Helvetica"/>
                <a:cs typeface="Helvetica"/>
              </a:rPr>
              <a:t>impossible without</a:t>
            </a:r>
          </a:p>
          <a:p>
            <a:pPr algn="ctr"/>
            <a:r>
              <a:rPr lang="en-US" sz="3600" dirty="0" smtClean="0">
                <a:solidFill>
                  <a:srgbClr val="FFFFFF"/>
                </a:solidFill>
                <a:latin typeface="Helvetica"/>
                <a:cs typeface="Helvetica"/>
              </a:rPr>
              <a:t>research software</a:t>
            </a:r>
            <a:endParaRPr lang="en-US" sz="3600" dirty="0">
              <a:solidFill>
                <a:srgbClr val="FFFFFF"/>
              </a:solidFill>
              <a:latin typeface="Helvetica"/>
              <a:cs typeface="Helvetica"/>
            </a:endParaRPr>
          </a:p>
        </p:txBody>
      </p:sp>
      <p:sp>
        <p:nvSpPr>
          <p:cNvPr id="5" name="TextBox 4"/>
          <p:cNvSpPr txBox="1"/>
          <p:nvPr/>
        </p:nvSpPr>
        <p:spPr>
          <a:xfrm>
            <a:off x="696148" y="1307597"/>
            <a:ext cx="8071556" cy="3200876"/>
          </a:xfrm>
          <a:prstGeom prst="rect">
            <a:avLst/>
          </a:prstGeom>
          <a:noFill/>
        </p:spPr>
        <p:txBody>
          <a:bodyPr wrap="square" rtlCol="0">
            <a:spAutoFit/>
          </a:bodyPr>
          <a:lstStyle/>
          <a:p>
            <a:pPr algn="ctr"/>
            <a:r>
              <a:rPr lang="en-US" sz="16600" dirty="0" smtClean="0">
                <a:solidFill>
                  <a:srgbClr val="FFFFFF"/>
                </a:solidFill>
                <a:latin typeface="Helvetica"/>
                <a:cs typeface="Helvetica"/>
              </a:rPr>
              <a:t>173,000</a:t>
            </a:r>
          </a:p>
          <a:p>
            <a:pPr algn="ctr"/>
            <a:r>
              <a:rPr lang="en-US" sz="3600" dirty="0" smtClean="0">
                <a:solidFill>
                  <a:srgbClr val="FFFFFF"/>
                </a:solidFill>
                <a:latin typeface="Helvetica"/>
                <a:cs typeface="Helvetica"/>
              </a:rPr>
              <a:t>researchers in the UK</a:t>
            </a:r>
            <a:endParaRPr lang="en-US" sz="3600" dirty="0">
              <a:solidFill>
                <a:srgbClr val="FFFFFF"/>
              </a:solidFill>
              <a:latin typeface="Helvetica"/>
              <a:cs typeface="Helvetica"/>
            </a:endParaRPr>
          </a:p>
        </p:txBody>
      </p:sp>
      <p:sp>
        <p:nvSpPr>
          <p:cNvPr id="6" name="TextBox 5"/>
          <p:cNvSpPr txBox="1"/>
          <p:nvPr/>
        </p:nvSpPr>
        <p:spPr>
          <a:xfrm>
            <a:off x="794119" y="1535936"/>
            <a:ext cx="8071556" cy="2416046"/>
          </a:xfrm>
          <a:prstGeom prst="rect">
            <a:avLst/>
          </a:prstGeom>
          <a:noFill/>
        </p:spPr>
        <p:txBody>
          <a:bodyPr wrap="square" rtlCol="0">
            <a:spAutoFit/>
          </a:bodyPr>
          <a:lstStyle/>
          <a:p>
            <a:pPr algn="ctr"/>
            <a:r>
              <a:rPr lang="en-US" sz="11500" dirty="0" smtClean="0">
                <a:solidFill>
                  <a:srgbClr val="FFFFFF"/>
                </a:solidFill>
                <a:latin typeface="Helvetica"/>
                <a:cs typeface="Helvetica"/>
              </a:rPr>
              <a:t>£1.9 billion</a:t>
            </a:r>
          </a:p>
          <a:p>
            <a:pPr algn="ctr"/>
            <a:r>
              <a:rPr lang="en-US" sz="3600" dirty="0" smtClean="0">
                <a:solidFill>
                  <a:srgbClr val="FFFFFF"/>
                </a:solidFill>
                <a:latin typeface="Helvetica"/>
                <a:cs typeface="Helvetica"/>
              </a:rPr>
              <a:t>in 2015/16 financial year</a:t>
            </a:r>
            <a:endParaRPr lang="en-US" sz="3600" dirty="0">
              <a:solidFill>
                <a:srgbClr val="FFFFFF"/>
              </a:solidFill>
              <a:latin typeface="Helvetica"/>
              <a:cs typeface="Helvetica"/>
            </a:endParaRPr>
          </a:p>
        </p:txBody>
      </p:sp>
    </p:spTree>
    <p:extLst>
      <p:ext uri="{BB962C8B-B14F-4D97-AF65-F5344CB8AC3E}">
        <p14:creationId xmlns:p14="http://schemas.microsoft.com/office/powerpoint/2010/main" val="228104188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2"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450" decel="100000" fill="hold"/>
                                        <p:tgtEl>
                                          <p:spTgt spid="3"/>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3"/>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xit" presetSubtype="0" fill="hold" grpId="1" nodeType="clickEffect">
                                  <p:stCondLst>
                                    <p:cond delay="0"/>
                                  </p:stCondLst>
                                  <p:childTnLst>
                                    <p:animEffect transition="out" filter="fade">
                                      <p:cBhvr>
                                        <p:cTn id="14" dur="500"/>
                                        <p:tgtEl>
                                          <p:spTgt spid="3"/>
                                        </p:tgtEl>
                                      </p:cBhvr>
                                    </p:animEffect>
                                    <p:anim calcmode="lin" valueType="num">
                                      <p:cBhvr>
                                        <p:cTn id="15" dur="500"/>
                                        <p:tgtEl>
                                          <p:spTgt spid="3"/>
                                        </p:tgtEl>
                                        <p:attrNameLst>
                                          <p:attrName>ppt_x</p:attrName>
                                        </p:attrNameLst>
                                      </p:cBhvr>
                                      <p:tavLst>
                                        <p:tav tm="0">
                                          <p:val>
                                            <p:strVal val="ppt_x"/>
                                          </p:val>
                                        </p:tav>
                                        <p:tav tm="100000">
                                          <p:val>
                                            <p:strVal val="ppt_x"/>
                                          </p:val>
                                        </p:tav>
                                      </p:tavLst>
                                    </p:anim>
                                    <p:anim calcmode="lin" valueType="num">
                                      <p:cBhvr>
                                        <p:cTn id="16" dur="50" decel="100000"/>
                                        <p:tgtEl>
                                          <p:spTgt spid="3"/>
                                        </p:tgtEl>
                                        <p:attrNameLst>
                                          <p:attrName>ppt_y</p:attrName>
                                        </p:attrNameLst>
                                      </p:cBhvr>
                                      <p:tavLst>
                                        <p:tav tm="0">
                                          <p:val>
                                            <p:strVal val="ppt_y"/>
                                          </p:val>
                                        </p:tav>
                                        <p:tav tm="100000">
                                          <p:val>
                                            <p:strVal val="ppt_y-.03"/>
                                          </p:val>
                                        </p:tav>
                                      </p:tavLst>
                                    </p:anim>
                                    <p:anim calcmode="lin" valueType="num">
                                      <p:cBhvr>
                                        <p:cTn id="17" dur="450" accel="100000">
                                          <p:stCondLst>
                                            <p:cond delay="50"/>
                                          </p:stCondLst>
                                        </p:cTn>
                                        <p:tgtEl>
                                          <p:spTgt spid="3"/>
                                        </p:tgtEl>
                                        <p:attrNameLst>
                                          <p:attrName>ppt_y</p:attrName>
                                        </p:attrNameLst>
                                      </p:cBhvr>
                                      <p:tavLst>
                                        <p:tav tm="0">
                                          <p:val>
                                            <p:strVal val="ppt_y"/>
                                          </p:val>
                                        </p:tav>
                                        <p:tav tm="100000">
                                          <p:val>
                                            <p:strVal val="ppt_y+1"/>
                                          </p:val>
                                        </p:tav>
                                      </p:tavLst>
                                    </p:anim>
                                    <p:set>
                                      <p:cBhvr>
                                        <p:cTn id="18" dur="1" fill="hold">
                                          <p:stCondLst>
                                            <p:cond delay="499"/>
                                          </p:stCondLst>
                                        </p:cTn>
                                        <p:tgtEl>
                                          <p:spTgt spid="3"/>
                                        </p:tgtEl>
                                        <p:attrNameLst>
                                          <p:attrName>style.visibility</p:attrName>
                                        </p:attrNameLst>
                                      </p:cBhvr>
                                      <p:to>
                                        <p:strVal val="hidden"/>
                                      </p:to>
                                    </p:set>
                                  </p:childTnLst>
                                </p:cTn>
                              </p:par>
                            </p:childTnLst>
                          </p:cTn>
                        </p:par>
                        <p:par>
                          <p:cTn id="19" fill="hold">
                            <p:stCondLst>
                              <p:cond delay="500"/>
                            </p:stCondLst>
                            <p:childTnLst>
                              <p:par>
                                <p:cTn id="20" presetID="37" presetClass="entr" presetSubtype="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anim calcmode="lin" valueType="num">
                                      <p:cBhvr>
                                        <p:cTn id="23" dur="500" fill="hold"/>
                                        <p:tgtEl>
                                          <p:spTgt spid="4"/>
                                        </p:tgtEl>
                                        <p:attrNameLst>
                                          <p:attrName>ppt_x</p:attrName>
                                        </p:attrNameLst>
                                      </p:cBhvr>
                                      <p:tavLst>
                                        <p:tav tm="0">
                                          <p:val>
                                            <p:strVal val="#ppt_x"/>
                                          </p:val>
                                        </p:tav>
                                        <p:tav tm="100000">
                                          <p:val>
                                            <p:strVal val="#ppt_x"/>
                                          </p:val>
                                        </p:tav>
                                      </p:tavLst>
                                    </p:anim>
                                    <p:anim calcmode="lin" valueType="num">
                                      <p:cBhvr>
                                        <p:cTn id="24" dur="450" decel="100000" fill="hold"/>
                                        <p:tgtEl>
                                          <p:spTgt spid="4"/>
                                        </p:tgtEl>
                                        <p:attrNameLst>
                                          <p:attrName>ppt_y</p:attrName>
                                        </p:attrNameLst>
                                      </p:cBhvr>
                                      <p:tavLst>
                                        <p:tav tm="0">
                                          <p:val>
                                            <p:strVal val="#ppt_y+1"/>
                                          </p:val>
                                        </p:tav>
                                        <p:tav tm="100000">
                                          <p:val>
                                            <p:strVal val="#ppt_y-.03"/>
                                          </p:val>
                                        </p:tav>
                                      </p:tavLst>
                                    </p:anim>
                                    <p:anim calcmode="lin" valueType="num">
                                      <p:cBhvr>
                                        <p:cTn id="25" dur="50" accel="100000" fill="hold">
                                          <p:stCondLst>
                                            <p:cond delay="45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37" presetClass="exit" presetSubtype="0" fill="hold" grpId="1" nodeType="clickEffect">
                                  <p:stCondLst>
                                    <p:cond delay="0"/>
                                  </p:stCondLst>
                                  <p:childTnLst>
                                    <p:animEffect transition="out" filter="fade">
                                      <p:cBhvr>
                                        <p:cTn id="29" dur="500"/>
                                        <p:tgtEl>
                                          <p:spTgt spid="4"/>
                                        </p:tgtEl>
                                      </p:cBhvr>
                                    </p:animEffect>
                                    <p:anim calcmode="lin" valueType="num">
                                      <p:cBhvr>
                                        <p:cTn id="30" dur="500"/>
                                        <p:tgtEl>
                                          <p:spTgt spid="4"/>
                                        </p:tgtEl>
                                        <p:attrNameLst>
                                          <p:attrName>ppt_x</p:attrName>
                                        </p:attrNameLst>
                                      </p:cBhvr>
                                      <p:tavLst>
                                        <p:tav tm="0">
                                          <p:val>
                                            <p:strVal val="ppt_x"/>
                                          </p:val>
                                        </p:tav>
                                        <p:tav tm="100000">
                                          <p:val>
                                            <p:strVal val="ppt_x"/>
                                          </p:val>
                                        </p:tav>
                                      </p:tavLst>
                                    </p:anim>
                                    <p:anim calcmode="lin" valueType="num">
                                      <p:cBhvr>
                                        <p:cTn id="31" dur="50" decel="100000"/>
                                        <p:tgtEl>
                                          <p:spTgt spid="4"/>
                                        </p:tgtEl>
                                        <p:attrNameLst>
                                          <p:attrName>ppt_y</p:attrName>
                                        </p:attrNameLst>
                                      </p:cBhvr>
                                      <p:tavLst>
                                        <p:tav tm="0">
                                          <p:val>
                                            <p:strVal val="ppt_y"/>
                                          </p:val>
                                        </p:tav>
                                        <p:tav tm="100000">
                                          <p:val>
                                            <p:strVal val="ppt_y-.03"/>
                                          </p:val>
                                        </p:tav>
                                      </p:tavLst>
                                    </p:anim>
                                    <p:anim calcmode="lin" valueType="num">
                                      <p:cBhvr>
                                        <p:cTn id="32" dur="450" accel="100000">
                                          <p:stCondLst>
                                            <p:cond delay="50"/>
                                          </p:stCondLst>
                                        </p:cTn>
                                        <p:tgtEl>
                                          <p:spTgt spid="4"/>
                                        </p:tgtEl>
                                        <p:attrNameLst>
                                          <p:attrName>ppt_y</p:attrName>
                                        </p:attrNameLst>
                                      </p:cBhvr>
                                      <p:tavLst>
                                        <p:tav tm="0">
                                          <p:val>
                                            <p:strVal val="ppt_y"/>
                                          </p:val>
                                        </p:tav>
                                        <p:tav tm="100000">
                                          <p:val>
                                            <p:strVal val="ppt_y+1"/>
                                          </p:val>
                                        </p:tav>
                                      </p:tavLst>
                                    </p:anim>
                                    <p:set>
                                      <p:cBhvr>
                                        <p:cTn id="33" dur="1" fill="hold">
                                          <p:stCondLst>
                                            <p:cond delay="499"/>
                                          </p:stCondLst>
                                        </p:cTn>
                                        <p:tgtEl>
                                          <p:spTgt spid="4"/>
                                        </p:tgtEl>
                                        <p:attrNameLst>
                                          <p:attrName>style.visibility</p:attrName>
                                        </p:attrNameLst>
                                      </p:cBhvr>
                                      <p:to>
                                        <p:strVal val="hidden"/>
                                      </p:to>
                                    </p:set>
                                  </p:childTnLst>
                                </p:cTn>
                              </p:par>
                            </p:childTnLst>
                          </p:cTn>
                        </p:par>
                        <p:par>
                          <p:cTn id="34" fill="hold">
                            <p:stCondLst>
                              <p:cond delay="500"/>
                            </p:stCondLst>
                            <p:childTnLst>
                              <p:par>
                                <p:cTn id="35" presetID="37" presetClass="entr" presetSubtype="0" fill="hold" grpId="1"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anim calcmode="lin" valueType="num">
                                      <p:cBhvr>
                                        <p:cTn id="38" dur="500" fill="hold"/>
                                        <p:tgtEl>
                                          <p:spTgt spid="5"/>
                                        </p:tgtEl>
                                        <p:attrNameLst>
                                          <p:attrName>ppt_x</p:attrName>
                                        </p:attrNameLst>
                                      </p:cBhvr>
                                      <p:tavLst>
                                        <p:tav tm="0">
                                          <p:val>
                                            <p:strVal val="#ppt_x"/>
                                          </p:val>
                                        </p:tav>
                                        <p:tav tm="100000">
                                          <p:val>
                                            <p:strVal val="#ppt_x"/>
                                          </p:val>
                                        </p:tav>
                                      </p:tavLst>
                                    </p:anim>
                                    <p:anim calcmode="lin" valueType="num">
                                      <p:cBhvr>
                                        <p:cTn id="39" dur="450" decel="100000" fill="hold"/>
                                        <p:tgtEl>
                                          <p:spTgt spid="5"/>
                                        </p:tgtEl>
                                        <p:attrNameLst>
                                          <p:attrName>ppt_y</p:attrName>
                                        </p:attrNameLst>
                                      </p:cBhvr>
                                      <p:tavLst>
                                        <p:tav tm="0">
                                          <p:val>
                                            <p:strVal val="#ppt_y+1"/>
                                          </p:val>
                                        </p:tav>
                                        <p:tav tm="100000">
                                          <p:val>
                                            <p:strVal val="#ppt_y-.03"/>
                                          </p:val>
                                        </p:tav>
                                      </p:tavLst>
                                    </p:anim>
                                    <p:anim calcmode="lin" valueType="num">
                                      <p:cBhvr>
                                        <p:cTn id="40" dur="50" accel="100000" fill="hold">
                                          <p:stCondLst>
                                            <p:cond delay="45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37" presetClass="exit" presetSubtype="0" fill="hold" grpId="0" nodeType="clickEffect">
                                  <p:stCondLst>
                                    <p:cond delay="0"/>
                                  </p:stCondLst>
                                  <p:childTnLst>
                                    <p:animEffect transition="out" filter="fade">
                                      <p:cBhvr>
                                        <p:cTn id="44" dur="500"/>
                                        <p:tgtEl>
                                          <p:spTgt spid="5"/>
                                        </p:tgtEl>
                                      </p:cBhvr>
                                    </p:animEffect>
                                    <p:anim calcmode="lin" valueType="num">
                                      <p:cBhvr>
                                        <p:cTn id="45" dur="500"/>
                                        <p:tgtEl>
                                          <p:spTgt spid="5"/>
                                        </p:tgtEl>
                                        <p:attrNameLst>
                                          <p:attrName>ppt_x</p:attrName>
                                        </p:attrNameLst>
                                      </p:cBhvr>
                                      <p:tavLst>
                                        <p:tav tm="0">
                                          <p:val>
                                            <p:strVal val="ppt_x"/>
                                          </p:val>
                                        </p:tav>
                                        <p:tav tm="100000">
                                          <p:val>
                                            <p:strVal val="ppt_x"/>
                                          </p:val>
                                        </p:tav>
                                      </p:tavLst>
                                    </p:anim>
                                    <p:anim calcmode="lin" valueType="num">
                                      <p:cBhvr>
                                        <p:cTn id="46" dur="50" decel="100000"/>
                                        <p:tgtEl>
                                          <p:spTgt spid="5"/>
                                        </p:tgtEl>
                                        <p:attrNameLst>
                                          <p:attrName>ppt_y</p:attrName>
                                        </p:attrNameLst>
                                      </p:cBhvr>
                                      <p:tavLst>
                                        <p:tav tm="0">
                                          <p:val>
                                            <p:strVal val="ppt_y"/>
                                          </p:val>
                                        </p:tav>
                                        <p:tav tm="100000">
                                          <p:val>
                                            <p:strVal val="ppt_y-.03"/>
                                          </p:val>
                                        </p:tav>
                                      </p:tavLst>
                                    </p:anim>
                                    <p:anim calcmode="lin" valueType="num">
                                      <p:cBhvr>
                                        <p:cTn id="47" dur="450" accel="100000">
                                          <p:stCondLst>
                                            <p:cond delay="50"/>
                                          </p:stCondLst>
                                        </p:cTn>
                                        <p:tgtEl>
                                          <p:spTgt spid="5"/>
                                        </p:tgtEl>
                                        <p:attrNameLst>
                                          <p:attrName>ppt_y</p:attrName>
                                        </p:attrNameLst>
                                      </p:cBhvr>
                                      <p:tavLst>
                                        <p:tav tm="0">
                                          <p:val>
                                            <p:strVal val="ppt_y"/>
                                          </p:val>
                                        </p:tav>
                                        <p:tav tm="100000">
                                          <p:val>
                                            <p:strVal val="ppt_y+1"/>
                                          </p:val>
                                        </p:tav>
                                      </p:tavLst>
                                    </p:anim>
                                    <p:set>
                                      <p:cBhvr>
                                        <p:cTn id="48" dur="1" fill="hold">
                                          <p:stCondLst>
                                            <p:cond delay="499"/>
                                          </p:stCondLst>
                                        </p:cTn>
                                        <p:tgtEl>
                                          <p:spTgt spid="5"/>
                                        </p:tgtEl>
                                        <p:attrNameLst>
                                          <p:attrName>style.visibility</p:attrName>
                                        </p:attrNameLst>
                                      </p:cBhvr>
                                      <p:to>
                                        <p:strVal val="hidden"/>
                                      </p:to>
                                    </p:set>
                                  </p:childTnLst>
                                </p:cTn>
                              </p:par>
                            </p:childTnLst>
                          </p:cTn>
                        </p:par>
                        <p:par>
                          <p:cTn id="49" fill="hold">
                            <p:stCondLst>
                              <p:cond delay="500"/>
                            </p:stCondLst>
                            <p:childTnLst>
                              <p:par>
                                <p:cTn id="50" presetID="37" presetClass="entr" presetSubtype="0" fill="hold" grpId="0" nodeType="after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anim calcmode="lin" valueType="num">
                                      <p:cBhvr>
                                        <p:cTn id="53" dur="500" fill="hold"/>
                                        <p:tgtEl>
                                          <p:spTgt spid="6"/>
                                        </p:tgtEl>
                                        <p:attrNameLst>
                                          <p:attrName>ppt_x</p:attrName>
                                        </p:attrNameLst>
                                      </p:cBhvr>
                                      <p:tavLst>
                                        <p:tav tm="0">
                                          <p:val>
                                            <p:strVal val="#ppt_x"/>
                                          </p:val>
                                        </p:tav>
                                        <p:tav tm="100000">
                                          <p:val>
                                            <p:strVal val="#ppt_x"/>
                                          </p:val>
                                        </p:tav>
                                      </p:tavLst>
                                    </p:anim>
                                    <p:anim calcmode="lin" valueType="num">
                                      <p:cBhvr>
                                        <p:cTn id="54" dur="450" decel="100000" fill="hold"/>
                                        <p:tgtEl>
                                          <p:spTgt spid="6"/>
                                        </p:tgtEl>
                                        <p:attrNameLst>
                                          <p:attrName>ppt_y</p:attrName>
                                        </p:attrNameLst>
                                      </p:cBhvr>
                                      <p:tavLst>
                                        <p:tav tm="0">
                                          <p:val>
                                            <p:strVal val="#ppt_y+1"/>
                                          </p:val>
                                        </p:tav>
                                        <p:tav tm="100000">
                                          <p:val>
                                            <p:strVal val="#ppt_y-.03"/>
                                          </p:val>
                                        </p:tav>
                                      </p:tavLst>
                                    </p:anim>
                                    <p:anim calcmode="lin" valueType="num">
                                      <p:cBhvr>
                                        <p:cTn id="55" dur="50" accel="100000" fill="hold">
                                          <p:stCondLst>
                                            <p:cond delay="450"/>
                                          </p:stCondLst>
                                        </p:cTn>
                                        <p:tgtEl>
                                          <p:spTgt spid="6"/>
                                        </p:tgtEl>
                                        <p:attrNameLst>
                                          <p:attrName>ppt_y</p:attrName>
                                        </p:attrNameLst>
                                      </p:cBhvr>
                                      <p:tavLst>
                                        <p:tav tm="0">
                                          <p:val>
                                            <p:strVal val="#ppt_y-.03"/>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37" presetClass="exit" presetSubtype="0" fill="hold" grpId="1" nodeType="clickEffect">
                                  <p:stCondLst>
                                    <p:cond delay="0"/>
                                  </p:stCondLst>
                                  <p:childTnLst>
                                    <p:animEffect transition="out" filter="fade">
                                      <p:cBhvr>
                                        <p:cTn id="59" dur="500"/>
                                        <p:tgtEl>
                                          <p:spTgt spid="6"/>
                                        </p:tgtEl>
                                      </p:cBhvr>
                                    </p:animEffect>
                                    <p:anim calcmode="lin" valueType="num">
                                      <p:cBhvr>
                                        <p:cTn id="60" dur="500"/>
                                        <p:tgtEl>
                                          <p:spTgt spid="6"/>
                                        </p:tgtEl>
                                        <p:attrNameLst>
                                          <p:attrName>ppt_x</p:attrName>
                                        </p:attrNameLst>
                                      </p:cBhvr>
                                      <p:tavLst>
                                        <p:tav tm="0">
                                          <p:val>
                                            <p:strVal val="ppt_x"/>
                                          </p:val>
                                        </p:tav>
                                        <p:tav tm="100000">
                                          <p:val>
                                            <p:strVal val="ppt_x"/>
                                          </p:val>
                                        </p:tav>
                                      </p:tavLst>
                                    </p:anim>
                                    <p:anim calcmode="lin" valueType="num">
                                      <p:cBhvr>
                                        <p:cTn id="61" dur="50" decel="100000"/>
                                        <p:tgtEl>
                                          <p:spTgt spid="6"/>
                                        </p:tgtEl>
                                        <p:attrNameLst>
                                          <p:attrName>ppt_y</p:attrName>
                                        </p:attrNameLst>
                                      </p:cBhvr>
                                      <p:tavLst>
                                        <p:tav tm="0">
                                          <p:val>
                                            <p:strVal val="ppt_y"/>
                                          </p:val>
                                        </p:tav>
                                        <p:tav tm="100000">
                                          <p:val>
                                            <p:strVal val="ppt_y-.03"/>
                                          </p:val>
                                        </p:tav>
                                      </p:tavLst>
                                    </p:anim>
                                    <p:anim calcmode="lin" valueType="num">
                                      <p:cBhvr>
                                        <p:cTn id="62" dur="450" accel="100000">
                                          <p:stCondLst>
                                            <p:cond delay="50"/>
                                          </p:stCondLst>
                                        </p:cTn>
                                        <p:tgtEl>
                                          <p:spTgt spid="6"/>
                                        </p:tgtEl>
                                        <p:attrNameLst>
                                          <p:attrName>ppt_y</p:attrName>
                                        </p:attrNameLst>
                                      </p:cBhvr>
                                      <p:tavLst>
                                        <p:tav tm="0">
                                          <p:val>
                                            <p:strVal val="ppt_y"/>
                                          </p:val>
                                        </p:tav>
                                        <p:tav tm="100000">
                                          <p:val>
                                            <p:strVal val="ppt_y+1"/>
                                          </p:val>
                                        </p:tav>
                                      </p:tavLst>
                                    </p:anim>
                                    <p:set>
                                      <p:cBhvr>
                                        <p:cTn id="63"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1"/>
      <p:bldP spid="3" grpId="2"/>
      <p:bldP spid="4" grpId="0"/>
      <p:bldP spid="4" grpId="1"/>
      <p:bldP spid="5" grpId="0"/>
      <p:bldP spid="5" grpId="1"/>
      <p:bldP spid="6" grpId="0"/>
      <p:bldP spid="6"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96148" y="1307597"/>
            <a:ext cx="8071556" cy="3200876"/>
          </a:xfrm>
          <a:prstGeom prst="rect">
            <a:avLst/>
          </a:prstGeom>
          <a:noFill/>
        </p:spPr>
        <p:txBody>
          <a:bodyPr wrap="square" rtlCol="0">
            <a:spAutoFit/>
          </a:bodyPr>
          <a:lstStyle/>
          <a:p>
            <a:pPr algn="ctr"/>
            <a:r>
              <a:rPr lang="en-US" sz="16600" dirty="0" smtClean="0">
                <a:solidFill>
                  <a:srgbClr val="FFFFFF"/>
                </a:solidFill>
                <a:latin typeface="Helvetica"/>
                <a:cs typeface="Helvetica"/>
              </a:rPr>
              <a:t>56%</a:t>
            </a:r>
          </a:p>
          <a:p>
            <a:pPr algn="ctr"/>
            <a:r>
              <a:rPr lang="en-US" sz="3600" dirty="0" smtClean="0">
                <a:solidFill>
                  <a:srgbClr val="FFFFFF"/>
                </a:solidFill>
                <a:latin typeface="Helvetica"/>
                <a:cs typeface="Helvetica"/>
              </a:rPr>
              <a:t>develop their own software</a:t>
            </a:r>
            <a:endParaRPr lang="en-US" sz="3600" dirty="0">
              <a:solidFill>
                <a:srgbClr val="FFFFFF"/>
              </a:solidFill>
              <a:latin typeface="Helvetica"/>
              <a:cs typeface="Helvetica"/>
            </a:endParaRPr>
          </a:p>
        </p:txBody>
      </p:sp>
      <p:sp>
        <p:nvSpPr>
          <p:cNvPr id="4" name="TextBox 3"/>
          <p:cNvSpPr txBox="1"/>
          <p:nvPr/>
        </p:nvSpPr>
        <p:spPr>
          <a:xfrm>
            <a:off x="696148" y="1307597"/>
            <a:ext cx="8071556" cy="3754874"/>
          </a:xfrm>
          <a:prstGeom prst="rect">
            <a:avLst/>
          </a:prstGeom>
          <a:noFill/>
        </p:spPr>
        <p:txBody>
          <a:bodyPr wrap="square" rtlCol="0">
            <a:spAutoFit/>
          </a:bodyPr>
          <a:lstStyle/>
          <a:p>
            <a:pPr algn="ctr"/>
            <a:r>
              <a:rPr lang="en-US" sz="16600" dirty="0" smtClean="0">
                <a:solidFill>
                  <a:srgbClr val="FFFFFF"/>
                </a:solidFill>
                <a:latin typeface="Helvetica"/>
                <a:cs typeface="Helvetica"/>
              </a:rPr>
              <a:t>21%</a:t>
            </a:r>
          </a:p>
          <a:p>
            <a:pPr algn="ctr"/>
            <a:r>
              <a:rPr lang="en-US" sz="3600" dirty="0">
                <a:solidFill>
                  <a:srgbClr val="FFFFFF"/>
                </a:solidFill>
                <a:latin typeface="Helvetica"/>
                <a:cs typeface="Helvetica"/>
              </a:rPr>
              <a:t>n</a:t>
            </a:r>
            <a:r>
              <a:rPr lang="en-US" sz="3600" dirty="0" smtClean="0">
                <a:solidFill>
                  <a:srgbClr val="FFFFFF"/>
                </a:solidFill>
                <a:latin typeface="Helvetica"/>
                <a:cs typeface="Helvetica"/>
              </a:rPr>
              <a:t>o formal software development training</a:t>
            </a:r>
            <a:endParaRPr lang="en-US" sz="3600" dirty="0">
              <a:solidFill>
                <a:srgbClr val="FFFFFF"/>
              </a:solidFill>
              <a:latin typeface="Helvetica"/>
              <a:cs typeface="Helvetica"/>
            </a:endParaRPr>
          </a:p>
        </p:txBody>
      </p:sp>
      <p:sp>
        <p:nvSpPr>
          <p:cNvPr id="5" name="TextBox 4"/>
          <p:cNvSpPr txBox="1"/>
          <p:nvPr/>
        </p:nvSpPr>
        <p:spPr>
          <a:xfrm>
            <a:off x="696148" y="1299332"/>
            <a:ext cx="8071556" cy="3200876"/>
          </a:xfrm>
          <a:prstGeom prst="rect">
            <a:avLst/>
          </a:prstGeom>
          <a:noFill/>
        </p:spPr>
        <p:txBody>
          <a:bodyPr wrap="square" rtlCol="0">
            <a:spAutoFit/>
          </a:bodyPr>
          <a:lstStyle/>
          <a:p>
            <a:pPr algn="ctr"/>
            <a:r>
              <a:rPr lang="en-US" sz="16600" dirty="0" smtClean="0">
                <a:solidFill>
                  <a:srgbClr val="FFFFFF"/>
                </a:solidFill>
                <a:latin typeface="Helvetica"/>
                <a:cs typeface="Helvetica"/>
              </a:rPr>
              <a:t>31,000</a:t>
            </a:r>
          </a:p>
          <a:p>
            <a:pPr algn="ctr"/>
            <a:r>
              <a:rPr lang="en-US" sz="3600" dirty="0" smtClean="0">
                <a:solidFill>
                  <a:srgbClr val="FFFFFF"/>
                </a:solidFill>
                <a:latin typeface="Helvetica"/>
                <a:cs typeface="Helvetica"/>
              </a:rPr>
              <a:t>reasons to be worried</a:t>
            </a:r>
            <a:endParaRPr lang="en-US" sz="3600" dirty="0">
              <a:solidFill>
                <a:srgbClr val="FFFFFF"/>
              </a:solidFill>
              <a:latin typeface="Helvetica"/>
              <a:cs typeface="Helvetica"/>
            </a:endParaRPr>
          </a:p>
        </p:txBody>
      </p:sp>
    </p:spTree>
    <p:extLst>
      <p:ext uri="{BB962C8B-B14F-4D97-AF65-F5344CB8AC3E}">
        <p14:creationId xmlns:p14="http://schemas.microsoft.com/office/powerpoint/2010/main" val="2357007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1"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450" decel="100000" fill="hold"/>
                                        <p:tgtEl>
                                          <p:spTgt spid="3"/>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3"/>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xit" presetSubtype="0" fill="hold" grpId="0" nodeType="clickEffect">
                                  <p:stCondLst>
                                    <p:cond delay="0"/>
                                  </p:stCondLst>
                                  <p:childTnLst>
                                    <p:animEffect transition="out" filter="fade">
                                      <p:cBhvr>
                                        <p:cTn id="14" dur="500"/>
                                        <p:tgtEl>
                                          <p:spTgt spid="3"/>
                                        </p:tgtEl>
                                      </p:cBhvr>
                                    </p:animEffect>
                                    <p:anim calcmode="lin" valueType="num">
                                      <p:cBhvr>
                                        <p:cTn id="15" dur="500"/>
                                        <p:tgtEl>
                                          <p:spTgt spid="3"/>
                                        </p:tgtEl>
                                        <p:attrNameLst>
                                          <p:attrName>ppt_x</p:attrName>
                                        </p:attrNameLst>
                                      </p:cBhvr>
                                      <p:tavLst>
                                        <p:tav tm="0">
                                          <p:val>
                                            <p:strVal val="ppt_x"/>
                                          </p:val>
                                        </p:tav>
                                        <p:tav tm="100000">
                                          <p:val>
                                            <p:strVal val="ppt_x"/>
                                          </p:val>
                                        </p:tav>
                                      </p:tavLst>
                                    </p:anim>
                                    <p:anim calcmode="lin" valueType="num">
                                      <p:cBhvr>
                                        <p:cTn id="16" dur="50" decel="100000"/>
                                        <p:tgtEl>
                                          <p:spTgt spid="3"/>
                                        </p:tgtEl>
                                        <p:attrNameLst>
                                          <p:attrName>ppt_y</p:attrName>
                                        </p:attrNameLst>
                                      </p:cBhvr>
                                      <p:tavLst>
                                        <p:tav tm="0">
                                          <p:val>
                                            <p:strVal val="ppt_y"/>
                                          </p:val>
                                        </p:tav>
                                        <p:tav tm="100000">
                                          <p:val>
                                            <p:strVal val="ppt_y-.03"/>
                                          </p:val>
                                        </p:tav>
                                      </p:tavLst>
                                    </p:anim>
                                    <p:anim calcmode="lin" valueType="num">
                                      <p:cBhvr>
                                        <p:cTn id="17" dur="450" accel="100000">
                                          <p:stCondLst>
                                            <p:cond delay="50"/>
                                          </p:stCondLst>
                                        </p:cTn>
                                        <p:tgtEl>
                                          <p:spTgt spid="3"/>
                                        </p:tgtEl>
                                        <p:attrNameLst>
                                          <p:attrName>ppt_y</p:attrName>
                                        </p:attrNameLst>
                                      </p:cBhvr>
                                      <p:tavLst>
                                        <p:tav tm="0">
                                          <p:val>
                                            <p:strVal val="ppt_y"/>
                                          </p:val>
                                        </p:tav>
                                        <p:tav tm="100000">
                                          <p:val>
                                            <p:strVal val="ppt_y+1"/>
                                          </p:val>
                                        </p:tav>
                                      </p:tavLst>
                                    </p:anim>
                                    <p:set>
                                      <p:cBhvr>
                                        <p:cTn id="18" dur="1" fill="hold">
                                          <p:stCondLst>
                                            <p:cond delay="499"/>
                                          </p:stCondLst>
                                        </p:cTn>
                                        <p:tgtEl>
                                          <p:spTgt spid="3"/>
                                        </p:tgtEl>
                                        <p:attrNameLst>
                                          <p:attrName>style.visibility</p:attrName>
                                        </p:attrNameLst>
                                      </p:cBhvr>
                                      <p:to>
                                        <p:strVal val="hidden"/>
                                      </p:to>
                                    </p:set>
                                  </p:childTnLst>
                                </p:cTn>
                              </p:par>
                            </p:childTnLst>
                          </p:cTn>
                        </p:par>
                        <p:par>
                          <p:cTn id="19" fill="hold">
                            <p:stCondLst>
                              <p:cond delay="500"/>
                            </p:stCondLst>
                            <p:childTnLst>
                              <p:par>
                                <p:cTn id="20" presetID="37" presetClass="entr" presetSubtype="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anim calcmode="lin" valueType="num">
                                      <p:cBhvr>
                                        <p:cTn id="23" dur="500" fill="hold"/>
                                        <p:tgtEl>
                                          <p:spTgt spid="4"/>
                                        </p:tgtEl>
                                        <p:attrNameLst>
                                          <p:attrName>ppt_x</p:attrName>
                                        </p:attrNameLst>
                                      </p:cBhvr>
                                      <p:tavLst>
                                        <p:tav tm="0">
                                          <p:val>
                                            <p:strVal val="#ppt_x"/>
                                          </p:val>
                                        </p:tav>
                                        <p:tav tm="100000">
                                          <p:val>
                                            <p:strVal val="#ppt_x"/>
                                          </p:val>
                                        </p:tav>
                                      </p:tavLst>
                                    </p:anim>
                                    <p:anim calcmode="lin" valueType="num">
                                      <p:cBhvr>
                                        <p:cTn id="24" dur="450" decel="100000" fill="hold"/>
                                        <p:tgtEl>
                                          <p:spTgt spid="4"/>
                                        </p:tgtEl>
                                        <p:attrNameLst>
                                          <p:attrName>ppt_y</p:attrName>
                                        </p:attrNameLst>
                                      </p:cBhvr>
                                      <p:tavLst>
                                        <p:tav tm="0">
                                          <p:val>
                                            <p:strVal val="#ppt_y+1"/>
                                          </p:val>
                                        </p:tav>
                                        <p:tav tm="100000">
                                          <p:val>
                                            <p:strVal val="#ppt_y-.03"/>
                                          </p:val>
                                        </p:tav>
                                      </p:tavLst>
                                    </p:anim>
                                    <p:anim calcmode="lin" valueType="num">
                                      <p:cBhvr>
                                        <p:cTn id="25" dur="50" accel="100000" fill="hold">
                                          <p:stCondLst>
                                            <p:cond delay="45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37" presetClass="exit" presetSubtype="0" fill="hold" grpId="1" nodeType="clickEffect">
                                  <p:stCondLst>
                                    <p:cond delay="0"/>
                                  </p:stCondLst>
                                  <p:childTnLst>
                                    <p:animEffect transition="out" filter="fade">
                                      <p:cBhvr>
                                        <p:cTn id="29" dur="500"/>
                                        <p:tgtEl>
                                          <p:spTgt spid="4"/>
                                        </p:tgtEl>
                                      </p:cBhvr>
                                    </p:animEffect>
                                    <p:anim calcmode="lin" valueType="num">
                                      <p:cBhvr>
                                        <p:cTn id="30" dur="500"/>
                                        <p:tgtEl>
                                          <p:spTgt spid="4"/>
                                        </p:tgtEl>
                                        <p:attrNameLst>
                                          <p:attrName>ppt_x</p:attrName>
                                        </p:attrNameLst>
                                      </p:cBhvr>
                                      <p:tavLst>
                                        <p:tav tm="0">
                                          <p:val>
                                            <p:strVal val="ppt_x"/>
                                          </p:val>
                                        </p:tav>
                                        <p:tav tm="100000">
                                          <p:val>
                                            <p:strVal val="ppt_x"/>
                                          </p:val>
                                        </p:tav>
                                      </p:tavLst>
                                    </p:anim>
                                    <p:anim calcmode="lin" valueType="num">
                                      <p:cBhvr>
                                        <p:cTn id="31" dur="50" decel="100000"/>
                                        <p:tgtEl>
                                          <p:spTgt spid="4"/>
                                        </p:tgtEl>
                                        <p:attrNameLst>
                                          <p:attrName>ppt_y</p:attrName>
                                        </p:attrNameLst>
                                      </p:cBhvr>
                                      <p:tavLst>
                                        <p:tav tm="0">
                                          <p:val>
                                            <p:strVal val="ppt_y"/>
                                          </p:val>
                                        </p:tav>
                                        <p:tav tm="100000">
                                          <p:val>
                                            <p:strVal val="ppt_y-.03"/>
                                          </p:val>
                                        </p:tav>
                                      </p:tavLst>
                                    </p:anim>
                                    <p:anim calcmode="lin" valueType="num">
                                      <p:cBhvr>
                                        <p:cTn id="32" dur="450" accel="100000">
                                          <p:stCondLst>
                                            <p:cond delay="50"/>
                                          </p:stCondLst>
                                        </p:cTn>
                                        <p:tgtEl>
                                          <p:spTgt spid="4"/>
                                        </p:tgtEl>
                                        <p:attrNameLst>
                                          <p:attrName>ppt_y</p:attrName>
                                        </p:attrNameLst>
                                      </p:cBhvr>
                                      <p:tavLst>
                                        <p:tav tm="0">
                                          <p:val>
                                            <p:strVal val="ppt_y"/>
                                          </p:val>
                                        </p:tav>
                                        <p:tav tm="100000">
                                          <p:val>
                                            <p:strVal val="ppt_y+1"/>
                                          </p:val>
                                        </p:tav>
                                      </p:tavLst>
                                    </p:anim>
                                    <p:set>
                                      <p:cBhvr>
                                        <p:cTn id="33" dur="1" fill="hold">
                                          <p:stCondLst>
                                            <p:cond delay="499"/>
                                          </p:stCondLst>
                                        </p:cTn>
                                        <p:tgtEl>
                                          <p:spTgt spid="4"/>
                                        </p:tgtEl>
                                        <p:attrNameLst>
                                          <p:attrName>style.visibility</p:attrName>
                                        </p:attrNameLst>
                                      </p:cBhvr>
                                      <p:to>
                                        <p:strVal val="hidden"/>
                                      </p:to>
                                    </p:set>
                                  </p:childTnLst>
                                </p:cTn>
                              </p:par>
                            </p:childTnLst>
                          </p:cTn>
                        </p:par>
                        <p:par>
                          <p:cTn id="34" fill="hold">
                            <p:stCondLst>
                              <p:cond delay="500"/>
                            </p:stCondLst>
                            <p:childTnLst>
                              <p:par>
                                <p:cTn id="35" presetID="37"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anim calcmode="lin" valueType="num">
                                      <p:cBhvr>
                                        <p:cTn id="38" dur="500" fill="hold"/>
                                        <p:tgtEl>
                                          <p:spTgt spid="5"/>
                                        </p:tgtEl>
                                        <p:attrNameLst>
                                          <p:attrName>ppt_x</p:attrName>
                                        </p:attrNameLst>
                                      </p:cBhvr>
                                      <p:tavLst>
                                        <p:tav tm="0">
                                          <p:val>
                                            <p:strVal val="#ppt_x"/>
                                          </p:val>
                                        </p:tav>
                                        <p:tav tm="100000">
                                          <p:val>
                                            <p:strVal val="#ppt_x"/>
                                          </p:val>
                                        </p:tav>
                                      </p:tavLst>
                                    </p:anim>
                                    <p:anim calcmode="lin" valueType="num">
                                      <p:cBhvr>
                                        <p:cTn id="39" dur="450" decel="100000" fill="hold"/>
                                        <p:tgtEl>
                                          <p:spTgt spid="5"/>
                                        </p:tgtEl>
                                        <p:attrNameLst>
                                          <p:attrName>ppt_y</p:attrName>
                                        </p:attrNameLst>
                                      </p:cBhvr>
                                      <p:tavLst>
                                        <p:tav tm="0">
                                          <p:val>
                                            <p:strVal val="#ppt_y+1"/>
                                          </p:val>
                                        </p:tav>
                                        <p:tav tm="100000">
                                          <p:val>
                                            <p:strVal val="#ppt_y-.03"/>
                                          </p:val>
                                        </p:tav>
                                      </p:tavLst>
                                    </p:anim>
                                    <p:anim calcmode="lin" valueType="num">
                                      <p:cBhvr>
                                        <p:cTn id="40" dur="50" accel="100000" fill="hold">
                                          <p:stCondLst>
                                            <p:cond delay="450"/>
                                          </p:stCondLst>
                                        </p:cTn>
                                        <p:tgtEl>
                                          <p:spTgt spid="5"/>
                                        </p:tgtEl>
                                        <p:attrNameLst>
                                          <p:attrName>ppt_y</p:attrName>
                                        </p:attrNameLst>
                                      </p:cBhvr>
                                      <p:tavLst>
                                        <p:tav tm="0">
                                          <p:val>
                                            <p:strVal val="#ppt_y-.03"/>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37" presetClass="exit" presetSubtype="0" fill="hold" grpId="1" nodeType="clickEffect">
                                  <p:stCondLst>
                                    <p:cond delay="0"/>
                                  </p:stCondLst>
                                  <p:childTnLst>
                                    <p:animEffect transition="out" filter="fade">
                                      <p:cBhvr>
                                        <p:cTn id="44" dur="500"/>
                                        <p:tgtEl>
                                          <p:spTgt spid="5"/>
                                        </p:tgtEl>
                                      </p:cBhvr>
                                    </p:animEffect>
                                    <p:anim calcmode="lin" valueType="num">
                                      <p:cBhvr>
                                        <p:cTn id="45" dur="500"/>
                                        <p:tgtEl>
                                          <p:spTgt spid="5"/>
                                        </p:tgtEl>
                                        <p:attrNameLst>
                                          <p:attrName>ppt_x</p:attrName>
                                        </p:attrNameLst>
                                      </p:cBhvr>
                                      <p:tavLst>
                                        <p:tav tm="0">
                                          <p:val>
                                            <p:strVal val="ppt_x"/>
                                          </p:val>
                                        </p:tav>
                                        <p:tav tm="100000">
                                          <p:val>
                                            <p:strVal val="ppt_x"/>
                                          </p:val>
                                        </p:tav>
                                      </p:tavLst>
                                    </p:anim>
                                    <p:anim calcmode="lin" valueType="num">
                                      <p:cBhvr>
                                        <p:cTn id="46" dur="50" decel="100000"/>
                                        <p:tgtEl>
                                          <p:spTgt spid="5"/>
                                        </p:tgtEl>
                                        <p:attrNameLst>
                                          <p:attrName>ppt_y</p:attrName>
                                        </p:attrNameLst>
                                      </p:cBhvr>
                                      <p:tavLst>
                                        <p:tav tm="0">
                                          <p:val>
                                            <p:strVal val="ppt_y"/>
                                          </p:val>
                                        </p:tav>
                                        <p:tav tm="100000">
                                          <p:val>
                                            <p:strVal val="ppt_y-.03"/>
                                          </p:val>
                                        </p:tav>
                                      </p:tavLst>
                                    </p:anim>
                                    <p:anim calcmode="lin" valueType="num">
                                      <p:cBhvr>
                                        <p:cTn id="47" dur="450" accel="100000">
                                          <p:stCondLst>
                                            <p:cond delay="50"/>
                                          </p:stCondLst>
                                        </p:cTn>
                                        <p:tgtEl>
                                          <p:spTgt spid="5"/>
                                        </p:tgtEl>
                                        <p:attrNameLst>
                                          <p:attrName>ppt_y</p:attrName>
                                        </p:attrNameLst>
                                      </p:cBhvr>
                                      <p:tavLst>
                                        <p:tav tm="0">
                                          <p:val>
                                            <p:strVal val="ppt_y"/>
                                          </p:val>
                                        </p:tav>
                                        <p:tav tm="100000">
                                          <p:val>
                                            <p:strVal val="ppt_y+1"/>
                                          </p:val>
                                        </p:tav>
                                      </p:tavLst>
                                    </p:anim>
                                    <p:set>
                                      <p:cBhvr>
                                        <p:cTn id="48"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P spid="5"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53908" y="1277117"/>
            <a:ext cx="8071556" cy="3046988"/>
          </a:xfrm>
          <a:prstGeom prst="rect">
            <a:avLst/>
          </a:prstGeom>
          <a:noFill/>
        </p:spPr>
        <p:txBody>
          <a:bodyPr wrap="square" rtlCol="0">
            <a:spAutoFit/>
          </a:bodyPr>
          <a:lstStyle/>
          <a:p>
            <a:pPr algn="ctr"/>
            <a:r>
              <a:rPr lang="en-US" sz="9600" dirty="0" smtClean="0">
                <a:solidFill>
                  <a:srgbClr val="FFFFFF"/>
                </a:solidFill>
                <a:latin typeface="Helvetica"/>
                <a:cs typeface="Helvetica"/>
              </a:rPr>
              <a:t>What software</a:t>
            </a:r>
          </a:p>
          <a:p>
            <a:pPr algn="ctr"/>
            <a:r>
              <a:rPr lang="en-US" sz="9600" dirty="0">
                <a:solidFill>
                  <a:srgbClr val="FFFFFF"/>
                </a:solidFill>
                <a:latin typeface="Helvetica"/>
                <a:cs typeface="Helvetica"/>
              </a:rPr>
              <a:t>i</a:t>
            </a:r>
            <a:r>
              <a:rPr lang="en-US" sz="9600" dirty="0" smtClean="0">
                <a:solidFill>
                  <a:srgbClr val="FFFFFF"/>
                </a:solidFill>
                <a:latin typeface="Helvetica"/>
                <a:cs typeface="Helvetica"/>
              </a:rPr>
              <a:t>s </a:t>
            </a:r>
            <a:r>
              <a:rPr lang="en-US" sz="9600" dirty="0" smtClean="0">
                <a:solidFill>
                  <a:srgbClr val="FFFFFF"/>
                </a:solidFill>
                <a:latin typeface="Helvetica"/>
                <a:cs typeface="Helvetica"/>
              </a:rPr>
              <a:t>being used?</a:t>
            </a:r>
          </a:p>
        </p:txBody>
      </p:sp>
    </p:spTree>
    <p:extLst>
      <p:ext uri="{BB962C8B-B14F-4D97-AF65-F5344CB8AC3E}">
        <p14:creationId xmlns:p14="http://schemas.microsoft.com/office/powerpoint/2010/main" val="98809144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5474</TotalTime>
  <Words>2218</Words>
  <Application>Microsoft Macintosh PowerPoint</Application>
  <PresentationFormat>On-screen Show (4:3)</PresentationFormat>
  <Paragraphs>465</Paragraphs>
  <Slides>18</Slides>
  <Notes>1</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Software… and the people who create it</vt:lpstr>
      <vt:lpstr>World-leading research relies on software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The Software Sustainability Institute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Simon Hettrick</dc:creator>
  <cp:lastModifiedBy>Simon Hettrick</cp:lastModifiedBy>
  <cp:revision>46</cp:revision>
  <dcterms:created xsi:type="dcterms:W3CDTF">2015-05-01T11:34:26Z</dcterms:created>
  <dcterms:modified xsi:type="dcterms:W3CDTF">2015-06-24T10:42:04Z</dcterms:modified>
</cp:coreProperties>
</file>

<file path=docProps/thumbnail.jpeg>
</file>